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48" r:id="rId1"/>
  </p:sldMasterIdLst>
  <p:notesMasterIdLst>
    <p:notesMasterId r:id="rId21"/>
  </p:notesMasterIdLst>
  <p:sldIdLst>
    <p:sldId id="330" r:id="rId2"/>
    <p:sldId id="467" r:id="rId3"/>
    <p:sldId id="480" r:id="rId4"/>
    <p:sldId id="472" r:id="rId5"/>
    <p:sldId id="473" r:id="rId6"/>
    <p:sldId id="482" r:id="rId7"/>
    <p:sldId id="481" r:id="rId8"/>
    <p:sldId id="475" r:id="rId9"/>
    <p:sldId id="477" r:id="rId10"/>
    <p:sldId id="478" r:id="rId11"/>
    <p:sldId id="479" r:id="rId12"/>
    <p:sldId id="484" r:id="rId13"/>
    <p:sldId id="486" r:id="rId14"/>
    <p:sldId id="492" r:id="rId15"/>
    <p:sldId id="491" r:id="rId16"/>
    <p:sldId id="495" r:id="rId17"/>
    <p:sldId id="490" r:id="rId18"/>
    <p:sldId id="476" r:id="rId19"/>
    <p:sldId id="49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ion" initials="A" lastIdx="4" clrIdx="0">
    <p:extLst>
      <p:ext uri="{19B8F6BF-5375-455C-9EA6-DF929625EA0E}">
        <p15:presenceInfo xmlns:p15="http://schemas.microsoft.com/office/powerpoint/2012/main" userId="Administrati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9792C"/>
    <a:srgbClr val="00827B"/>
    <a:srgbClr val="18A5AC"/>
    <a:srgbClr val="FF8343"/>
    <a:srgbClr val="139ADA"/>
    <a:srgbClr val="15848B"/>
    <a:srgbClr val="F7931E"/>
    <a:srgbClr val="FCBD24"/>
    <a:srgbClr val="009A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85" autoAdjust="0"/>
    <p:restoredTop sz="94103" autoAdjust="0"/>
  </p:normalViewPr>
  <p:slideViewPr>
    <p:cSldViewPr snapToGrid="0">
      <p:cViewPr>
        <p:scale>
          <a:sx n="75" d="100"/>
          <a:sy n="75" d="100"/>
        </p:scale>
        <p:origin x="1070" y="259"/>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7986BD-EBB6-4346-92EF-FCE8341307FB}" type="datetimeFigureOut">
              <a:rPr lang="en-GB" smtClean="0"/>
              <a:t>11/08/2024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182F3C-E291-4AFE-A17A-A38275FBD64F}" type="slidenum">
              <a:rPr lang="en-GB" smtClean="0"/>
              <a:t>‹#›</a:t>
            </a:fld>
            <a:endParaRPr lang="en-GB"/>
          </a:p>
        </p:txBody>
      </p:sp>
    </p:spTree>
    <p:extLst>
      <p:ext uri="{BB962C8B-B14F-4D97-AF65-F5344CB8AC3E}">
        <p14:creationId xmlns:p14="http://schemas.microsoft.com/office/powerpoint/2010/main" val="1083982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182F3C-E291-4AFE-A17A-A38275FBD64F}" type="slidenum">
              <a:rPr lang="en-GB" smtClean="0"/>
              <a:t>1</a:t>
            </a:fld>
            <a:endParaRPr lang="en-GB"/>
          </a:p>
        </p:txBody>
      </p:sp>
    </p:spTree>
    <p:extLst>
      <p:ext uri="{BB962C8B-B14F-4D97-AF65-F5344CB8AC3E}">
        <p14:creationId xmlns:p14="http://schemas.microsoft.com/office/powerpoint/2010/main" val="443131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182F3C-E291-4AFE-A17A-A38275FBD64F}" type="slidenum">
              <a:rPr lang="en-GB" smtClean="0"/>
              <a:t>19</a:t>
            </a:fld>
            <a:endParaRPr lang="en-GB"/>
          </a:p>
        </p:txBody>
      </p:sp>
    </p:spTree>
    <p:extLst>
      <p:ext uri="{BB962C8B-B14F-4D97-AF65-F5344CB8AC3E}">
        <p14:creationId xmlns:p14="http://schemas.microsoft.com/office/powerpoint/2010/main" val="2220972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788865AF-7432-480B-9612-EF5D3F52AA0C}" type="datetime1">
              <a:rPr lang="en-GB" smtClean="0"/>
              <a:t>11/08/2024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2069007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FC71D8B-99EC-40EA-A233-0973E00D4C15}" type="datetime1">
              <a:rPr lang="en-GB" smtClean="0"/>
              <a:t>11/08/2024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2767026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25A149F-3BC9-4488-A0F1-D096F9FC243D}" type="datetime1">
              <a:rPr lang="en-GB" smtClean="0"/>
              <a:t>11/08/2024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587122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E2D3034-9D35-41A4-9E94-4FBA333E95EE}" type="datetime1">
              <a:rPr lang="en-GB" smtClean="0"/>
              <a:t>11/08/2024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4264427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EDE3FE-C736-42F7-A4F3-D2C26C11E4F2}" type="datetime1">
              <a:rPr lang="en-GB" smtClean="0"/>
              <a:t>11/08/2024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4053709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C91EB60C-8AFE-46E6-8973-70771194545E}" type="datetime1">
              <a:rPr lang="en-GB" smtClean="0"/>
              <a:t>11/08/2024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1710018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EA985306-3F5C-4164-B1BE-AF062875C1EC}" type="datetime1">
              <a:rPr lang="en-GB" smtClean="0"/>
              <a:t>11/08/2024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913579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C64500A-0CA5-4733-9D06-CCAE2ED65B74}" type="datetime1">
              <a:rPr lang="en-GB" smtClean="0"/>
              <a:t>11/08/2024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2539901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9782EB-9EB7-4454-9EDC-422D6DFF334E}" type="datetime1">
              <a:rPr lang="en-GB" smtClean="0"/>
              <a:t>11/08/2024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4057016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176BB7-EE7E-4CDD-B66F-6308210D855D}" type="datetime1">
              <a:rPr lang="en-GB" smtClean="0"/>
              <a:t>11/08/2024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2556821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78F787-E9DC-484B-8432-0A5290E98B47}" type="datetime1">
              <a:rPr lang="en-GB" smtClean="0"/>
              <a:t>11/08/2024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1289903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2ED24A-EECF-431B-9837-DCF7CD8E0482}" type="datetime1">
              <a:rPr lang="en-GB" smtClean="0"/>
              <a:t>11/08/2024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3D6EC1-CEF0-44B9-AC69-1554EEB371D5}" type="slidenum">
              <a:rPr lang="en-GB" smtClean="0"/>
              <a:t>‹#›</a:t>
            </a:fld>
            <a:endParaRPr lang="en-GB"/>
          </a:p>
        </p:txBody>
      </p:sp>
    </p:spTree>
    <p:extLst>
      <p:ext uri="{BB962C8B-B14F-4D97-AF65-F5344CB8AC3E}">
        <p14:creationId xmlns:p14="http://schemas.microsoft.com/office/powerpoint/2010/main" val="3760992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5.jpe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jpe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1DFFEFF-8B9A-A5AE-F472-F04E6A43B6E6}"/>
              </a:ext>
            </a:extLst>
          </p:cNvPr>
          <p:cNvGrpSpPr/>
          <p:nvPr/>
        </p:nvGrpSpPr>
        <p:grpSpPr>
          <a:xfrm>
            <a:off x="39638" y="1640800"/>
            <a:ext cx="12039600" cy="4924592"/>
            <a:chOff x="240555" y="1548054"/>
            <a:chExt cx="12039600" cy="4414430"/>
          </a:xfrm>
        </p:grpSpPr>
        <p:sp>
          <p:nvSpPr>
            <p:cNvPr id="10" name="Rectangle 9">
              <a:extLst>
                <a:ext uri="{FF2B5EF4-FFF2-40B4-BE49-F238E27FC236}">
                  <a16:creationId xmlns:a16="http://schemas.microsoft.com/office/drawing/2014/main" id="{74012EF2-CEBD-25E5-54B2-4DBC820529F4}"/>
                </a:ext>
              </a:extLst>
            </p:cNvPr>
            <p:cNvSpPr/>
            <p:nvPr/>
          </p:nvSpPr>
          <p:spPr>
            <a:xfrm>
              <a:off x="240555" y="1548054"/>
              <a:ext cx="12039600" cy="1048392"/>
            </a:xfrm>
            <a:prstGeom prst="rect">
              <a:avLst/>
            </a:prstGeom>
          </p:spPr>
          <p:txBody>
            <a:bodyPr wrap="square">
              <a:spAutoFit/>
            </a:bodyPr>
            <a:lstStyle/>
            <a:p>
              <a:pPr algn="ctr"/>
              <a:r>
                <a:rPr lang="fr-FR" sz="3500" dirty="0" smtClean="0">
                  <a:solidFill>
                    <a:srgbClr val="F7931E"/>
                  </a:solidFill>
                  <a:latin typeface="Britannic Bold" panose="020B0903060703020204" pitchFamily="34" charset="0"/>
                  <a:cs typeface="Arial" panose="020B0604020202020204" pitchFamily="34" charset="0"/>
                </a:rPr>
                <a:t>NGHIÊN </a:t>
              </a:r>
              <a:r>
                <a:rPr lang="fr-FR" sz="3500" dirty="0">
                  <a:solidFill>
                    <a:srgbClr val="F7931E"/>
                  </a:solidFill>
                  <a:latin typeface="Britannic Bold" panose="020B0903060703020204" pitchFamily="34" charset="0"/>
                  <a:cs typeface="Arial" panose="020B0604020202020204" pitchFamily="34" charset="0"/>
                </a:rPr>
                <a:t>CỨU CÔNG </a:t>
              </a:r>
              <a:r>
                <a:rPr lang="fr-FR" sz="3500" dirty="0" smtClean="0">
                  <a:solidFill>
                    <a:srgbClr val="F7931E"/>
                  </a:solidFill>
                  <a:latin typeface="Britannic Bold" panose="020B0903060703020204" pitchFamily="34" charset="0"/>
                  <a:cs typeface="Arial" panose="020B0604020202020204" pitchFamily="34" charset="0"/>
                </a:rPr>
                <a:t>NGHỆ </a:t>
              </a:r>
              <a:r>
                <a:rPr lang="fr-FR" sz="3500" dirty="0">
                  <a:solidFill>
                    <a:srgbClr val="F7931E"/>
                  </a:solidFill>
                  <a:latin typeface="Britannic Bold" panose="020B0903060703020204" pitchFamily="34" charset="0"/>
                  <a:cs typeface="Arial" panose="020B0604020202020204" pitchFamily="34" charset="0"/>
                </a:rPr>
                <a:t>IN 3D ỨNG DỤNG </a:t>
              </a:r>
              <a:endParaRPr lang="fr-FR" sz="3500" dirty="0" smtClean="0">
                <a:solidFill>
                  <a:srgbClr val="F7931E"/>
                </a:solidFill>
                <a:latin typeface="Britannic Bold" panose="020B0903060703020204" pitchFamily="34" charset="0"/>
                <a:cs typeface="Arial" panose="020B0604020202020204" pitchFamily="34" charset="0"/>
              </a:endParaRPr>
            </a:p>
            <a:p>
              <a:pPr algn="ctr"/>
              <a:r>
                <a:rPr lang="fr-FR" sz="3500" dirty="0" smtClean="0">
                  <a:solidFill>
                    <a:srgbClr val="F7931E"/>
                  </a:solidFill>
                  <a:latin typeface="Britannic Bold" panose="020B0903060703020204" pitchFamily="34" charset="0"/>
                  <a:cs typeface="Arial" panose="020B0604020202020204" pitchFamily="34" charset="0"/>
                </a:rPr>
                <a:t>TRONG CHẾ </a:t>
              </a:r>
              <a:r>
                <a:rPr lang="fr-FR" sz="3500" dirty="0">
                  <a:solidFill>
                    <a:srgbClr val="F7931E"/>
                  </a:solidFill>
                  <a:latin typeface="Britannic Bold" panose="020B0903060703020204" pitchFamily="34" charset="0"/>
                  <a:cs typeface="Arial" panose="020B0604020202020204" pitchFamily="34" charset="0"/>
                </a:rPr>
                <a:t>TẠO VỎ TÀU FRP CỠ NHỎ</a:t>
              </a:r>
              <a:endParaRPr lang="en-US" sz="3500" dirty="0">
                <a:solidFill>
                  <a:srgbClr val="F7931E"/>
                </a:solidFill>
                <a:latin typeface="Britannic Bold" panose="020B0903060703020204" pitchFamily="34" charset="0"/>
                <a:cs typeface="Arial" panose="020B0604020202020204" pitchFamily="34" charset="0"/>
              </a:endParaRPr>
            </a:p>
          </p:txBody>
        </p:sp>
        <p:sp>
          <p:nvSpPr>
            <p:cNvPr id="12" name="Text Box 25">
              <a:extLst>
                <a:ext uri="{FF2B5EF4-FFF2-40B4-BE49-F238E27FC236}">
                  <a16:creationId xmlns:a16="http://schemas.microsoft.com/office/drawing/2014/main" id="{91E2AF6E-3546-38CE-6143-63A127FADF12}"/>
                </a:ext>
              </a:extLst>
            </p:cNvPr>
            <p:cNvSpPr txBox="1">
              <a:spLocks noChangeArrowheads="1"/>
            </p:cNvSpPr>
            <p:nvPr/>
          </p:nvSpPr>
          <p:spPr bwMode="auto">
            <a:xfrm>
              <a:off x="1024092" y="2946274"/>
              <a:ext cx="10744200" cy="301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1" fontAlgn="auto" latinLnBrk="0" hangingPunct="1">
                <a:lnSpc>
                  <a:spcPct val="100000"/>
                </a:lnSpc>
                <a:spcBef>
                  <a:spcPts val="600"/>
                </a:spcBef>
                <a:spcAft>
                  <a:spcPts val="600"/>
                </a:spcAft>
                <a:buClrTx/>
                <a:buSzTx/>
                <a:buFontTx/>
                <a:buNone/>
                <a:tabLst/>
                <a:defRPr/>
              </a:pPr>
              <a:r>
                <a:rPr kumimoji="0" lang="vi-VN" sz="2500" b="1" i="0" u="none" strike="noStrike" kern="1200" cap="none" spc="0" normalizeH="0" baseline="0" noProof="0" dirty="0" smtClean="0">
                  <a:ln>
                    <a:noFill/>
                  </a:ln>
                  <a:solidFill>
                    <a:srgbClr val="00827B"/>
                  </a:solidFill>
                  <a:effectLst/>
                  <a:uLnTx/>
                  <a:uFillTx/>
                  <a:latin typeface="Cambria" panose="02040503050406030204" pitchFamily="18" charset="0"/>
                  <a:ea typeface="Cambria" panose="02040503050406030204" pitchFamily="18" charset="0"/>
                </a:rPr>
                <a:t>T</a:t>
              </a:r>
              <a:r>
                <a:rPr kumimoji="0" lang="en-US" sz="2500" b="1" i="0" u="none" strike="noStrike" kern="1200" cap="none" spc="0" normalizeH="0" baseline="0" noProof="0" dirty="0" err="1" smtClean="0">
                  <a:ln>
                    <a:noFill/>
                  </a:ln>
                  <a:solidFill>
                    <a:srgbClr val="00827B"/>
                  </a:solidFill>
                  <a:effectLst/>
                  <a:uLnTx/>
                  <a:uFillTx/>
                  <a:latin typeface="Cambria" panose="02040503050406030204" pitchFamily="18" charset="0"/>
                  <a:ea typeface="Cambria" panose="02040503050406030204" pitchFamily="18" charset="0"/>
                </a:rPr>
                <a:t>rần</a:t>
              </a:r>
              <a:r>
                <a:rPr kumimoji="0" lang="en-US" sz="2500" b="1" i="0" u="none" strike="noStrike" kern="1200" cap="none" spc="0" normalizeH="0" noProof="0" dirty="0" smtClean="0">
                  <a:ln>
                    <a:noFill/>
                  </a:ln>
                  <a:solidFill>
                    <a:srgbClr val="00827B"/>
                  </a:solidFill>
                  <a:effectLst/>
                  <a:uLnTx/>
                  <a:uFillTx/>
                  <a:latin typeface="Cambria" panose="02040503050406030204" pitchFamily="18" charset="0"/>
                  <a:ea typeface="Cambria" panose="02040503050406030204" pitchFamily="18" charset="0"/>
                </a:rPr>
                <a:t> </a:t>
              </a:r>
              <a:r>
                <a:rPr kumimoji="0" lang="en-US" sz="2500" b="1" i="0" u="none" strike="noStrike" kern="1200" cap="none" spc="0" normalizeH="0" noProof="0" dirty="0" err="1" smtClean="0">
                  <a:ln>
                    <a:noFill/>
                  </a:ln>
                  <a:solidFill>
                    <a:srgbClr val="00827B"/>
                  </a:solidFill>
                  <a:effectLst/>
                  <a:uLnTx/>
                  <a:uFillTx/>
                  <a:latin typeface="Cambria" panose="02040503050406030204" pitchFamily="18" charset="0"/>
                  <a:ea typeface="Cambria" panose="02040503050406030204" pitchFamily="18" charset="0"/>
                </a:rPr>
                <a:t>Thanh</a:t>
              </a:r>
              <a:r>
                <a:rPr kumimoji="0" lang="en-US" sz="2500" b="1" i="0" u="none" strike="noStrike" kern="1200" cap="none" spc="0" normalizeH="0" noProof="0" dirty="0" smtClean="0">
                  <a:ln>
                    <a:noFill/>
                  </a:ln>
                  <a:solidFill>
                    <a:srgbClr val="00827B"/>
                  </a:solidFill>
                  <a:effectLst/>
                  <a:uLnTx/>
                  <a:uFillTx/>
                  <a:latin typeface="Cambria" panose="02040503050406030204" pitchFamily="18" charset="0"/>
                  <a:ea typeface="Cambria" panose="02040503050406030204" pitchFamily="18" charset="0"/>
                </a:rPr>
                <a:t> Long</a:t>
              </a:r>
              <a:r>
                <a:rPr kumimoji="0" lang="vi-VN" sz="2500" b="1" i="0" u="none" strike="noStrike" kern="1200" cap="none" spc="0" normalizeH="0" baseline="30000" noProof="0" dirty="0" smtClean="0">
                  <a:ln>
                    <a:noFill/>
                  </a:ln>
                  <a:solidFill>
                    <a:srgbClr val="00827B"/>
                  </a:solidFill>
                  <a:effectLst/>
                  <a:uLnTx/>
                  <a:uFillTx/>
                  <a:latin typeface="Cambria" panose="02040503050406030204" pitchFamily="18" charset="0"/>
                  <a:ea typeface="Cambria" panose="02040503050406030204" pitchFamily="18" charset="0"/>
                </a:rPr>
                <a:t>1</a:t>
              </a:r>
              <a:r>
                <a:rPr kumimoji="0" lang="vi-VN" sz="2500" b="1" i="0" u="none" strike="noStrike" kern="1200" cap="none" spc="0" normalizeH="0" baseline="0" noProof="0" dirty="0">
                  <a:ln>
                    <a:noFill/>
                  </a:ln>
                  <a:solidFill>
                    <a:srgbClr val="00827B"/>
                  </a:solidFill>
                  <a:effectLst/>
                  <a:uLnTx/>
                  <a:uFillTx/>
                  <a:latin typeface="Cambria" panose="02040503050406030204" pitchFamily="18" charset="0"/>
                  <a:ea typeface="Cambria" panose="02040503050406030204" pitchFamily="18" charset="0"/>
                </a:rPr>
                <a:t>, </a:t>
              </a:r>
              <a:r>
                <a:rPr lang="en-US" sz="2500" b="1" dirty="0" err="1" smtClean="0">
                  <a:solidFill>
                    <a:srgbClr val="00827B"/>
                  </a:solidFill>
                  <a:latin typeface="Cambria" panose="02040503050406030204" pitchFamily="18" charset="0"/>
                  <a:ea typeface="Cambria" panose="02040503050406030204" pitchFamily="18" charset="0"/>
                </a:rPr>
                <a:t>Đỗ</a:t>
              </a:r>
              <a:r>
                <a:rPr lang="en-US" sz="2500" b="1" dirty="0" smtClean="0">
                  <a:solidFill>
                    <a:srgbClr val="00827B"/>
                  </a:solidFill>
                  <a:latin typeface="Cambria" panose="02040503050406030204" pitchFamily="18" charset="0"/>
                  <a:ea typeface="Cambria" panose="02040503050406030204" pitchFamily="18" charset="0"/>
                </a:rPr>
                <a:t> </a:t>
              </a:r>
              <a:r>
                <a:rPr lang="en-US" sz="2500" b="1" dirty="0" err="1" smtClean="0">
                  <a:solidFill>
                    <a:srgbClr val="00827B"/>
                  </a:solidFill>
                  <a:latin typeface="Cambria" panose="02040503050406030204" pitchFamily="18" charset="0"/>
                  <a:ea typeface="Cambria" panose="02040503050406030204" pitchFamily="18" charset="0"/>
                </a:rPr>
                <a:t>Hùng</a:t>
              </a:r>
              <a:r>
                <a:rPr lang="en-US" sz="2500" b="1" dirty="0" smtClean="0">
                  <a:solidFill>
                    <a:srgbClr val="00827B"/>
                  </a:solidFill>
                  <a:latin typeface="Cambria" panose="02040503050406030204" pitchFamily="18" charset="0"/>
                  <a:ea typeface="Cambria" panose="02040503050406030204" pitchFamily="18" charset="0"/>
                </a:rPr>
                <a:t> </a:t>
              </a:r>
              <a:r>
                <a:rPr lang="en-US" sz="2500" b="1" dirty="0" err="1" smtClean="0">
                  <a:solidFill>
                    <a:srgbClr val="00827B"/>
                  </a:solidFill>
                  <a:latin typeface="Cambria" panose="02040503050406030204" pitchFamily="18" charset="0"/>
                  <a:ea typeface="Cambria" panose="02040503050406030204" pitchFamily="18" charset="0"/>
                </a:rPr>
                <a:t>Chiến</a:t>
              </a:r>
              <a:r>
                <a:rPr kumimoji="0" lang="vi-VN" sz="2500" b="1" i="0" u="none" strike="noStrike" kern="1200" cap="none" spc="0" normalizeH="0" baseline="30000" noProof="0" dirty="0" smtClean="0">
                  <a:ln>
                    <a:noFill/>
                  </a:ln>
                  <a:solidFill>
                    <a:srgbClr val="00827B"/>
                  </a:solidFill>
                  <a:effectLst/>
                  <a:uLnTx/>
                  <a:uFillTx/>
                  <a:latin typeface="Cambria" panose="02040503050406030204" pitchFamily="18" charset="0"/>
                  <a:ea typeface="Cambria" panose="02040503050406030204" pitchFamily="18" charset="0"/>
                </a:rPr>
                <a:t>2</a:t>
              </a:r>
              <a:r>
                <a:rPr kumimoji="0" lang="vi-VN" sz="2500" b="1" i="0" u="none" strike="noStrike" kern="1200" cap="none" spc="0" normalizeH="0" baseline="0" noProof="0" dirty="0">
                  <a:ln>
                    <a:noFill/>
                  </a:ln>
                  <a:solidFill>
                    <a:srgbClr val="00827B"/>
                  </a:solidFill>
                  <a:effectLst/>
                  <a:uLnTx/>
                  <a:uFillTx/>
                  <a:latin typeface="Cambria" panose="02040503050406030204" pitchFamily="18" charset="0"/>
                  <a:ea typeface="Cambria" panose="02040503050406030204" pitchFamily="18" charset="0"/>
                </a:rPr>
                <a:t>, </a:t>
              </a:r>
              <a:r>
                <a:rPr kumimoji="0" lang="en-US" sz="2500" b="1" i="0" u="none" strike="noStrike" kern="1200" cap="none" spc="0" normalizeH="0" baseline="0" noProof="0" dirty="0" err="1" smtClean="0">
                  <a:ln>
                    <a:noFill/>
                  </a:ln>
                  <a:solidFill>
                    <a:srgbClr val="00827B"/>
                  </a:solidFill>
                  <a:effectLst/>
                  <a:uLnTx/>
                  <a:uFillTx/>
                  <a:latin typeface="Cambria" panose="02040503050406030204" pitchFamily="18" charset="0"/>
                  <a:ea typeface="Cambria" panose="02040503050406030204" pitchFamily="18" charset="0"/>
                </a:rPr>
                <a:t>Nguyễn</a:t>
              </a:r>
              <a:r>
                <a:rPr kumimoji="0" lang="en-US" sz="2500" b="1" i="0" u="none" strike="noStrike" kern="1200" cap="none" spc="0" normalizeH="0" noProof="0" dirty="0" smtClean="0">
                  <a:ln>
                    <a:noFill/>
                  </a:ln>
                  <a:solidFill>
                    <a:srgbClr val="00827B"/>
                  </a:solidFill>
                  <a:effectLst/>
                  <a:uLnTx/>
                  <a:uFillTx/>
                  <a:latin typeface="Cambria" panose="02040503050406030204" pitchFamily="18" charset="0"/>
                  <a:ea typeface="Cambria" panose="02040503050406030204" pitchFamily="18" charset="0"/>
                </a:rPr>
                <a:t> </a:t>
              </a:r>
              <a:r>
                <a:rPr kumimoji="0" lang="en-US" sz="2500" b="1" i="0" u="none" strike="noStrike" kern="1200" cap="none" spc="0" normalizeH="0" noProof="0" dirty="0" err="1" smtClean="0">
                  <a:ln>
                    <a:noFill/>
                  </a:ln>
                  <a:solidFill>
                    <a:srgbClr val="00827B"/>
                  </a:solidFill>
                  <a:effectLst/>
                  <a:uLnTx/>
                  <a:uFillTx/>
                  <a:latin typeface="Cambria" panose="02040503050406030204" pitchFamily="18" charset="0"/>
                  <a:ea typeface="Cambria" panose="02040503050406030204" pitchFamily="18" charset="0"/>
                </a:rPr>
                <a:t>Văn</a:t>
              </a:r>
              <a:r>
                <a:rPr kumimoji="0" lang="en-US" sz="2500" b="1" i="0" u="none" strike="noStrike" kern="1200" cap="none" spc="0" normalizeH="0" noProof="0" dirty="0" smtClean="0">
                  <a:ln>
                    <a:noFill/>
                  </a:ln>
                  <a:solidFill>
                    <a:srgbClr val="00827B"/>
                  </a:solidFill>
                  <a:effectLst/>
                  <a:uLnTx/>
                  <a:uFillTx/>
                  <a:latin typeface="Cambria" panose="02040503050406030204" pitchFamily="18" charset="0"/>
                  <a:ea typeface="Cambria" panose="02040503050406030204" pitchFamily="18" charset="0"/>
                </a:rPr>
                <a:t> </a:t>
              </a:r>
              <a:r>
                <a:rPr kumimoji="0" lang="en-US" sz="2500" b="1" i="0" u="none" strike="noStrike" kern="1200" cap="none" spc="0" normalizeH="0" noProof="0" dirty="0" err="1" smtClean="0">
                  <a:ln>
                    <a:noFill/>
                  </a:ln>
                  <a:solidFill>
                    <a:srgbClr val="00827B"/>
                  </a:solidFill>
                  <a:effectLst/>
                  <a:uLnTx/>
                  <a:uFillTx/>
                  <a:latin typeface="Cambria" panose="02040503050406030204" pitchFamily="18" charset="0"/>
                  <a:ea typeface="Cambria" panose="02040503050406030204" pitchFamily="18" charset="0"/>
                </a:rPr>
                <a:t>Đông</a:t>
              </a:r>
              <a:r>
                <a:rPr lang="en-US" sz="2500" b="1" baseline="30000" dirty="0" smtClean="0">
                  <a:solidFill>
                    <a:srgbClr val="00827B"/>
                  </a:solidFill>
                  <a:latin typeface="Cambria" panose="02040503050406030204" pitchFamily="18" charset="0"/>
                  <a:ea typeface="Cambria" panose="02040503050406030204" pitchFamily="18" charset="0"/>
                </a:rPr>
                <a:t>3</a:t>
              </a:r>
              <a:endParaRPr kumimoji="0" lang="vi-VN" sz="2500" b="1" i="0" u="none" strike="noStrike" kern="1200" cap="none" spc="0" normalizeH="0" baseline="30000" noProof="0" dirty="0">
                <a:ln>
                  <a:noFill/>
                </a:ln>
                <a:solidFill>
                  <a:srgbClr val="00827B"/>
                </a:solidFill>
                <a:effectLst/>
                <a:uLnTx/>
                <a:uFillTx/>
                <a:latin typeface="Cambria" panose="02040503050406030204" pitchFamily="18" charset="0"/>
                <a:ea typeface="Cambria" panose="02040503050406030204" pitchFamily="18" charset="0"/>
              </a:endParaRPr>
            </a:p>
            <a:p>
              <a:pPr lvl="0" eaLnBrk="1" hangingPunct="1">
                <a:spcBef>
                  <a:spcPts val="600"/>
                </a:spcBef>
                <a:spcAft>
                  <a:spcPts val="600"/>
                </a:spcAft>
                <a:defRPr/>
              </a:pPr>
              <a:r>
                <a:rPr kumimoji="0" lang="vi-VN" sz="2500" b="1" i="0" u="none" strike="noStrike" kern="1200" cap="none" spc="0" normalizeH="0" baseline="30000" noProof="0" dirty="0" smtClean="0">
                  <a:ln>
                    <a:noFill/>
                  </a:ln>
                  <a:solidFill>
                    <a:srgbClr val="00827B"/>
                  </a:solidFill>
                  <a:effectLst/>
                  <a:uLnTx/>
                  <a:uFillTx/>
                  <a:latin typeface="Cambria" panose="02040503050406030204" pitchFamily="18" charset="0"/>
                  <a:ea typeface="Cambria" panose="02040503050406030204" pitchFamily="18" charset="0"/>
                </a:rPr>
                <a:t>1</a:t>
              </a:r>
              <a:r>
                <a:rPr kumimoji="0" lang="en-US" sz="2500" b="1" i="0" u="none" strike="noStrike" kern="1200" cap="none" spc="0" normalizeH="0" baseline="30000" noProof="0" dirty="0" smtClean="0">
                  <a:ln>
                    <a:noFill/>
                  </a:ln>
                  <a:solidFill>
                    <a:srgbClr val="00827B"/>
                  </a:solidFill>
                  <a:effectLst/>
                  <a:uLnTx/>
                  <a:uFillTx/>
                  <a:latin typeface="Cambria" panose="02040503050406030204" pitchFamily="18" charset="0"/>
                  <a:ea typeface="Cambria" panose="02040503050406030204" pitchFamily="18" charset="0"/>
                </a:rPr>
                <a:t> </a:t>
              </a:r>
              <a:r>
                <a:rPr lang="en-US" sz="2500" b="1" dirty="0" err="1" smtClean="0">
                  <a:solidFill>
                    <a:srgbClr val="00827B"/>
                  </a:solidFill>
                  <a:latin typeface="Cambria" panose="02040503050406030204" pitchFamily="18" charset="0"/>
                  <a:ea typeface="Cambria" panose="02040503050406030204" pitchFamily="18" charset="0"/>
                </a:rPr>
                <a:t>Học</a:t>
              </a:r>
              <a:r>
                <a:rPr lang="en-US" sz="2500" b="1" dirty="0" smtClean="0">
                  <a:solidFill>
                    <a:srgbClr val="00827B"/>
                  </a:solidFill>
                  <a:latin typeface="Cambria" panose="02040503050406030204" pitchFamily="18" charset="0"/>
                  <a:ea typeface="Cambria" panose="02040503050406030204" pitchFamily="18" charset="0"/>
                </a:rPr>
                <a:t> </a:t>
              </a:r>
              <a:r>
                <a:rPr lang="en-US" sz="2500" b="1" dirty="0" err="1">
                  <a:solidFill>
                    <a:srgbClr val="00827B"/>
                  </a:solidFill>
                  <a:latin typeface="Cambria" panose="02040503050406030204" pitchFamily="18" charset="0"/>
                  <a:ea typeface="Cambria" panose="02040503050406030204" pitchFamily="18" charset="0"/>
                </a:rPr>
                <a:t>viên</a:t>
              </a:r>
              <a:r>
                <a:rPr lang="en-US" sz="2500" b="1" dirty="0">
                  <a:solidFill>
                    <a:srgbClr val="00827B"/>
                  </a:solidFill>
                  <a:latin typeface="Cambria" panose="02040503050406030204" pitchFamily="18" charset="0"/>
                  <a:ea typeface="Cambria" panose="02040503050406030204" pitchFamily="18" charset="0"/>
                </a:rPr>
                <a:t> </a:t>
              </a:r>
              <a:r>
                <a:rPr lang="en-US" sz="2500" b="1" dirty="0" err="1">
                  <a:solidFill>
                    <a:srgbClr val="00827B"/>
                  </a:solidFill>
                  <a:latin typeface="Cambria" panose="02040503050406030204" pitchFamily="18" charset="0"/>
                  <a:ea typeface="Cambria" panose="02040503050406030204" pitchFamily="18" charset="0"/>
                </a:rPr>
                <a:t>cao</a:t>
              </a:r>
              <a:r>
                <a:rPr lang="en-US" sz="2500" b="1" dirty="0">
                  <a:solidFill>
                    <a:srgbClr val="00827B"/>
                  </a:solidFill>
                  <a:latin typeface="Cambria" panose="02040503050406030204" pitchFamily="18" charset="0"/>
                  <a:ea typeface="Cambria" panose="02040503050406030204" pitchFamily="18" charset="0"/>
                </a:rPr>
                <a:t> </a:t>
              </a:r>
              <a:r>
                <a:rPr lang="en-US" sz="2500" b="1" dirty="0" err="1">
                  <a:solidFill>
                    <a:srgbClr val="00827B"/>
                  </a:solidFill>
                  <a:latin typeface="Cambria" panose="02040503050406030204" pitchFamily="18" charset="0"/>
                  <a:ea typeface="Cambria" panose="02040503050406030204" pitchFamily="18" charset="0"/>
                </a:rPr>
                <a:t>học</a:t>
              </a:r>
              <a:r>
                <a:rPr lang="en-US" sz="2500" b="1" dirty="0">
                  <a:solidFill>
                    <a:srgbClr val="00827B"/>
                  </a:solidFill>
                  <a:latin typeface="Cambria" panose="02040503050406030204" pitchFamily="18" charset="0"/>
                  <a:ea typeface="Cambria" panose="02040503050406030204" pitchFamily="18" charset="0"/>
                </a:rPr>
                <a:t> </a:t>
              </a:r>
              <a:r>
                <a:rPr lang="en-US" sz="2500" b="1" dirty="0" err="1">
                  <a:solidFill>
                    <a:srgbClr val="00827B"/>
                  </a:solidFill>
                  <a:latin typeface="Cambria" panose="02040503050406030204" pitchFamily="18" charset="0"/>
                  <a:ea typeface="Cambria" panose="02040503050406030204" pitchFamily="18" charset="0"/>
                </a:rPr>
                <a:t>Trường</a:t>
              </a:r>
              <a:r>
                <a:rPr lang="en-US" sz="2500" b="1" dirty="0">
                  <a:solidFill>
                    <a:srgbClr val="00827B"/>
                  </a:solidFill>
                  <a:latin typeface="Cambria" panose="02040503050406030204" pitchFamily="18" charset="0"/>
                  <a:ea typeface="Cambria" panose="02040503050406030204" pitchFamily="18" charset="0"/>
                </a:rPr>
                <a:t> </a:t>
              </a:r>
              <a:r>
                <a:rPr lang="en-US" sz="2500" b="1" dirty="0" err="1">
                  <a:solidFill>
                    <a:srgbClr val="00827B"/>
                  </a:solidFill>
                  <a:latin typeface="Cambria" panose="02040503050406030204" pitchFamily="18" charset="0"/>
                  <a:ea typeface="Cambria" panose="02040503050406030204" pitchFamily="18" charset="0"/>
                </a:rPr>
                <a:t>Đại</a:t>
              </a:r>
              <a:r>
                <a:rPr lang="en-US" sz="2500" b="1" dirty="0">
                  <a:solidFill>
                    <a:srgbClr val="00827B"/>
                  </a:solidFill>
                  <a:latin typeface="Cambria" panose="02040503050406030204" pitchFamily="18" charset="0"/>
                  <a:ea typeface="Cambria" panose="02040503050406030204" pitchFamily="18" charset="0"/>
                </a:rPr>
                <a:t> </a:t>
              </a:r>
              <a:r>
                <a:rPr lang="en-US" sz="2500" b="1" dirty="0" err="1">
                  <a:solidFill>
                    <a:srgbClr val="00827B"/>
                  </a:solidFill>
                  <a:latin typeface="Cambria" panose="02040503050406030204" pitchFamily="18" charset="0"/>
                  <a:ea typeface="Cambria" panose="02040503050406030204" pitchFamily="18" charset="0"/>
                </a:rPr>
                <a:t>Học</a:t>
              </a:r>
              <a:r>
                <a:rPr lang="en-US" sz="2500" b="1" dirty="0">
                  <a:solidFill>
                    <a:srgbClr val="00827B"/>
                  </a:solidFill>
                  <a:latin typeface="Cambria" panose="02040503050406030204" pitchFamily="18" charset="0"/>
                  <a:ea typeface="Cambria" panose="02040503050406030204" pitchFamily="18" charset="0"/>
                </a:rPr>
                <a:t> </a:t>
              </a:r>
              <a:r>
                <a:rPr lang="en-US" sz="2500" b="1" dirty="0" err="1">
                  <a:solidFill>
                    <a:srgbClr val="00827B"/>
                  </a:solidFill>
                  <a:latin typeface="Cambria" panose="02040503050406030204" pitchFamily="18" charset="0"/>
                  <a:ea typeface="Cambria" panose="02040503050406030204" pitchFamily="18" charset="0"/>
                </a:rPr>
                <a:t>Giao</a:t>
              </a:r>
              <a:r>
                <a:rPr lang="en-US" sz="2500" b="1" dirty="0">
                  <a:solidFill>
                    <a:srgbClr val="00827B"/>
                  </a:solidFill>
                  <a:latin typeface="Cambria" panose="02040503050406030204" pitchFamily="18" charset="0"/>
                  <a:ea typeface="Cambria" panose="02040503050406030204" pitchFamily="18" charset="0"/>
                </a:rPr>
                <a:t> </a:t>
              </a:r>
              <a:r>
                <a:rPr lang="en-US" sz="2500" b="1" dirty="0" err="1">
                  <a:solidFill>
                    <a:srgbClr val="00827B"/>
                  </a:solidFill>
                  <a:latin typeface="Cambria" panose="02040503050406030204" pitchFamily="18" charset="0"/>
                  <a:ea typeface="Cambria" panose="02040503050406030204" pitchFamily="18" charset="0"/>
                </a:rPr>
                <a:t>Thông</a:t>
              </a:r>
              <a:r>
                <a:rPr lang="en-US" sz="2500" b="1" dirty="0">
                  <a:solidFill>
                    <a:srgbClr val="00827B"/>
                  </a:solidFill>
                  <a:latin typeface="Cambria" panose="02040503050406030204" pitchFamily="18" charset="0"/>
                  <a:ea typeface="Cambria" panose="02040503050406030204" pitchFamily="18" charset="0"/>
                </a:rPr>
                <a:t> </a:t>
              </a:r>
              <a:r>
                <a:rPr lang="en-US" sz="2500" b="1" dirty="0" err="1">
                  <a:solidFill>
                    <a:srgbClr val="00827B"/>
                  </a:solidFill>
                  <a:latin typeface="Cambria" panose="02040503050406030204" pitchFamily="18" charset="0"/>
                  <a:ea typeface="Cambria" panose="02040503050406030204" pitchFamily="18" charset="0"/>
                </a:rPr>
                <a:t>Vận</a:t>
              </a:r>
              <a:r>
                <a:rPr lang="en-US" sz="2500" b="1" dirty="0">
                  <a:solidFill>
                    <a:srgbClr val="00827B"/>
                  </a:solidFill>
                  <a:latin typeface="Cambria" panose="02040503050406030204" pitchFamily="18" charset="0"/>
                  <a:ea typeface="Cambria" panose="02040503050406030204" pitchFamily="18" charset="0"/>
                </a:rPr>
                <a:t> </a:t>
              </a:r>
              <a:r>
                <a:rPr lang="en-US" sz="2500" b="1" dirty="0" err="1" smtClean="0">
                  <a:solidFill>
                    <a:srgbClr val="00827B"/>
                  </a:solidFill>
                  <a:latin typeface="Cambria" panose="02040503050406030204" pitchFamily="18" charset="0"/>
                  <a:ea typeface="Cambria" panose="02040503050406030204" pitchFamily="18" charset="0"/>
                </a:rPr>
                <a:t>Tải</a:t>
              </a:r>
              <a:r>
                <a:rPr lang="en-US" sz="2500" b="1" dirty="0" smtClean="0">
                  <a:solidFill>
                    <a:srgbClr val="00827B"/>
                  </a:solidFill>
                  <a:latin typeface="Cambria" panose="02040503050406030204" pitchFamily="18" charset="0"/>
                  <a:ea typeface="Cambria" panose="02040503050406030204" pitchFamily="18" charset="0"/>
                </a:rPr>
                <a:t> Tp</a:t>
              </a:r>
              <a:r>
                <a:rPr lang="en-US" sz="2500" b="1" dirty="0">
                  <a:solidFill>
                    <a:srgbClr val="00827B"/>
                  </a:solidFill>
                  <a:latin typeface="Cambria" panose="02040503050406030204" pitchFamily="18" charset="0"/>
                  <a:ea typeface="Cambria" panose="02040503050406030204" pitchFamily="18" charset="0"/>
                </a:rPr>
                <a:t>. </a:t>
              </a:r>
              <a:r>
                <a:rPr lang="en-US" sz="2500" b="1" dirty="0" err="1">
                  <a:solidFill>
                    <a:srgbClr val="00827B"/>
                  </a:solidFill>
                  <a:latin typeface="Cambria" panose="02040503050406030204" pitchFamily="18" charset="0"/>
                  <a:ea typeface="Cambria" panose="02040503050406030204" pitchFamily="18" charset="0"/>
                </a:rPr>
                <a:t>Hồ</a:t>
              </a:r>
              <a:r>
                <a:rPr lang="en-US" sz="2500" b="1" dirty="0">
                  <a:solidFill>
                    <a:srgbClr val="00827B"/>
                  </a:solidFill>
                  <a:latin typeface="Cambria" panose="02040503050406030204" pitchFamily="18" charset="0"/>
                  <a:ea typeface="Cambria" panose="02040503050406030204" pitchFamily="18" charset="0"/>
                </a:rPr>
                <a:t> </a:t>
              </a:r>
              <a:r>
                <a:rPr lang="en-US" sz="2500" b="1" dirty="0" err="1">
                  <a:solidFill>
                    <a:srgbClr val="00827B"/>
                  </a:solidFill>
                  <a:latin typeface="Cambria" panose="02040503050406030204" pitchFamily="18" charset="0"/>
                  <a:ea typeface="Cambria" panose="02040503050406030204" pitchFamily="18" charset="0"/>
                </a:rPr>
                <a:t>Chí</a:t>
              </a:r>
              <a:r>
                <a:rPr lang="en-US" sz="2500" b="1" dirty="0">
                  <a:solidFill>
                    <a:srgbClr val="00827B"/>
                  </a:solidFill>
                  <a:latin typeface="Cambria" panose="02040503050406030204" pitchFamily="18" charset="0"/>
                  <a:ea typeface="Cambria" panose="02040503050406030204" pitchFamily="18" charset="0"/>
                </a:rPr>
                <a:t> </a:t>
              </a:r>
              <a:r>
                <a:rPr lang="en-US" sz="2500" b="1" dirty="0" smtClean="0">
                  <a:solidFill>
                    <a:srgbClr val="00827B"/>
                  </a:solidFill>
                  <a:latin typeface="Cambria" panose="02040503050406030204" pitchFamily="18" charset="0"/>
                  <a:ea typeface="Cambria" panose="02040503050406030204" pitchFamily="18" charset="0"/>
                </a:rPr>
                <a:t>Minh</a:t>
              </a:r>
              <a:endParaRPr kumimoji="0" lang="vi-VN" sz="2500" b="1" i="0" u="none" strike="noStrike" kern="1200" cap="none" spc="0" normalizeH="0" baseline="0" noProof="0" dirty="0" smtClean="0">
                <a:ln>
                  <a:noFill/>
                </a:ln>
                <a:solidFill>
                  <a:srgbClr val="00827B"/>
                </a:solidFill>
                <a:effectLst/>
                <a:uLnTx/>
                <a:uFillTx/>
                <a:latin typeface="Cambria" panose="02040503050406030204" pitchFamily="18" charset="0"/>
                <a:ea typeface="Cambria" panose="02040503050406030204" pitchFamily="18" charset="0"/>
              </a:endParaRPr>
            </a:p>
            <a:p>
              <a:pPr lvl="0" eaLnBrk="1" hangingPunct="1">
                <a:spcBef>
                  <a:spcPts val="600"/>
                </a:spcBef>
                <a:spcAft>
                  <a:spcPts val="600"/>
                </a:spcAft>
                <a:defRPr/>
              </a:pPr>
              <a:r>
                <a:rPr kumimoji="0" lang="vi-VN" sz="2500" b="1" i="0" u="none" strike="noStrike" kern="1200" cap="none" spc="0" normalizeH="0" baseline="30000" noProof="0" dirty="0" smtClean="0">
                  <a:ln>
                    <a:noFill/>
                  </a:ln>
                  <a:solidFill>
                    <a:srgbClr val="00827B"/>
                  </a:solidFill>
                  <a:effectLst/>
                  <a:uLnTx/>
                  <a:uFillTx/>
                  <a:latin typeface="Cambria" panose="02040503050406030204" pitchFamily="18" charset="0"/>
                  <a:ea typeface="Cambria" panose="02040503050406030204" pitchFamily="18" charset="0"/>
                </a:rPr>
                <a:t>2</a:t>
              </a:r>
              <a:r>
                <a:rPr kumimoji="0" lang="en-US" sz="2500" b="1" i="0" u="none" strike="noStrike" kern="1200" cap="none" spc="0" normalizeH="0" baseline="30000" noProof="0" dirty="0" smtClean="0">
                  <a:ln>
                    <a:noFill/>
                  </a:ln>
                  <a:solidFill>
                    <a:srgbClr val="00827B"/>
                  </a:solidFill>
                  <a:effectLst/>
                  <a:uLnTx/>
                  <a:uFillTx/>
                  <a:latin typeface="Cambria" panose="02040503050406030204" pitchFamily="18" charset="0"/>
                  <a:ea typeface="Cambria" panose="02040503050406030204" pitchFamily="18" charset="0"/>
                </a:rPr>
                <a:t> </a:t>
              </a:r>
              <a:r>
                <a:rPr lang="en-US" sz="2500" b="1" dirty="0" err="1" smtClean="0">
                  <a:solidFill>
                    <a:srgbClr val="00827B"/>
                  </a:solidFill>
                  <a:latin typeface="Cambria" panose="02040503050406030204" pitchFamily="18" charset="0"/>
                  <a:ea typeface="Cambria" panose="02040503050406030204" pitchFamily="18" charset="0"/>
                </a:rPr>
                <a:t>Viện</a:t>
              </a:r>
              <a:r>
                <a:rPr lang="en-US" sz="2500" b="1" dirty="0" smtClean="0">
                  <a:solidFill>
                    <a:srgbClr val="00827B"/>
                  </a:solidFill>
                  <a:latin typeface="Cambria" panose="02040503050406030204" pitchFamily="18" charset="0"/>
                  <a:ea typeface="Cambria" panose="02040503050406030204" pitchFamily="18" charset="0"/>
                </a:rPr>
                <a:t> </a:t>
              </a:r>
              <a:r>
                <a:rPr lang="en-US" sz="2500" b="1" dirty="0" err="1" smtClean="0">
                  <a:solidFill>
                    <a:srgbClr val="00827B"/>
                  </a:solidFill>
                  <a:latin typeface="Cambria" panose="02040503050406030204" pitchFamily="18" charset="0"/>
                  <a:ea typeface="Cambria" panose="02040503050406030204" pitchFamily="18" charset="0"/>
                </a:rPr>
                <a:t>Hàng</a:t>
              </a:r>
              <a:r>
                <a:rPr lang="en-US" sz="2500" b="1" dirty="0" smtClean="0">
                  <a:solidFill>
                    <a:srgbClr val="00827B"/>
                  </a:solidFill>
                  <a:latin typeface="Cambria" panose="02040503050406030204" pitchFamily="18" charset="0"/>
                  <a:ea typeface="Cambria" panose="02040503050406030204" pitchFamily="18" charset="0"/>
                </a:rPr>
                <a:t> </a:t>
              </a:r>
              <a:r>
                <a:rPr lang="en-US" sz="2500" b="1" dirty="0" err="1" smtClean="0">
                  <a:solidFill>
                    <a:srgbClr val="00827B"/>
                  </a:solidFill>
                  <a:latin typeface="Cambria" panose="02040503050406030204" pitchFamily="18" charset="0"/>
                  <a:ea typeface="Cambria" panose="02040503050406030204" pitchFamily="18" charset="0"/>
                </a:rPr>
                <a:t>Hải</a:t>
              </a:r>
              <a:r>
                <a:rPr lang="en-US" sz="2500" b="1" dirty="0" smtClean="0">
                  <a:solidFill>
                    <a:srgbClr val="00827B"/>
                  </a:solidFill>
                  <a:latin typeface="Cambria" panose="02040503050406030204" pitchFamily="18" charset="0"/>
                  <a:ea typeface="Cambria" panose="02040503050406030204" pitchFamily="18" charset="0"/>
                </a:rPr>
                <a:t> </a:t>
              </a:r>
              <a:r>
                <a:rPr lang="en-US" sz="2500" b="1" dirty="0" err="1" smtClean="0">
                  <a:solidFill>
                    <a:srgbClr val="00827B"/>
                  </a:solidFill>
                  <a:latin typeface="Cambria" panose="02040503050406030204" pitchFamily="18" charset="0"/>
                  <a:ea typeface="Cambria" panose="02040503050406030204" pitchFamily="18" charset="0"/>
                </a:rPr>
                <a:t>Trường</a:t>
              </a:r>
              <a:r>
                <a:rPr lang="en-US" sz="2500" b="1" dirty="0" smtClean="0">
                  <a:solidFill>
                    <a:srgbClr val="00827B"/>
                  </a:solidFill>
                  <a:latin typeface="Cambria" panose="02040503050406030204" pitchFamily="18" charset="0"/>
                  <a:ea typeface="Cambria" panose="02040503050406030204" pitchFamily="18" charset="0"/>
                </a:rPr>
                <a:t> </a:t>
              </a:r>
              <a:r>
                <a:rPr lang="en-US" sz="2500" b="1" dirty="0" err="1" smtClean="0">
                  <a:solidFill>
                    <a:srgbClr val="00827B"/>
                  </a:solidFill>
                  <a:latin typeface="Cambria" panose="02040503050406030204" pitchFamily="18" charset="0"/>
                  <a:ea typeface="Cambria" panose="02040503050406030204" pitchFamily="18" charset="0"/>
                </a:rPr>
                <a:t>Đại</a:t>
              </a:r>
              <a:r>
                <a:rPr lang="en-US" sz="2500" b="1" dirty="0" smtClean="0">
                  <a:solidFill>
                    <a:srgbClr val="00827B"/>
                  </a:solidFill>
                  <a:latin typeface="Cambria" panose="02040503050406030204" pitchFamily="18" charset="0"/>
                  <a:ea typeface="Cambria" panose="02040503050406030204" pitchFamily="18" charset="0"/>
                </a:rPr>
                <a:t> </a:t>
              </a:r>
              <a:r>
                <a:rPr lang="en-US" sz="2500" b="1" dirty="0" err="1" smtClean="0">
                  <a:solidFill>
                    <a:srgbClr val="00827B"/>
                  </a:solidFill>
                  <a:latin typeface="Cambria" panose="02040503050406030204" pitchFamily="18" charset="0"/>
                  <a:ea typeface="Cambria" panose="02040503050406030204" pitchFamily="18" charset="0"/>
                </a:rPr>
                <a:t>học</a:t>
              </a:r>
              <a:r>
                <a:rPr lang="en-US" sz="2500" b="1" dirty="0" smtClean="0">
                  <a:solidFill>
                    <a:srgbClr val="00827B"/>
                  </a:solidFill>
                  <a:latin typeface="Cambria" panose="02040503050406030204" pitchFamily="18" charset="0"/>
                  <a:ea typeface="Cambria" panose="02040503050406030204" pitchFamily="18" charset="0"/>
                </a:rPr>
                <a:t> </a:t>
              </a:r>
              <a:r>
                <a:rPr lang="en-US" sz="2500" b="1" dirty="0" err="1" smtClean="0">
                  <a:solidFill>
                    <a:srgbClr val="00827B"/>
                  </a:solidFill>
                  <a:latin typeface="Cambria" panose="02040503050406030204" pitchFamily="18" charset="0"/>
                  <a:ea typeface="Cambria" panose="02040503050406030204" pitchFamily="18" charset="0"/>
                </a:rPr>
                <a:t>Giao</a:t>
              </a:r>
              <a:r>
                <a:rPr lang="en-US" sz="2500" b="1" dirty="0" smtClean="0">
                  <a:solidFill>
                    <a:srgbClr val="00827B"/>
                  </a:solidFill>
                  <a:latin typeface="Cambria" panose="02040503050406030204" pitchFamily="18" charset="0"/>
                  <a:ea typeface="Cambria" panose="02040503050406030204" pitchFamily="18" charset="0"/>
                </a:rPr>
                <a:t> </a:t>
              </a:r>
              <a:r>
                <a:rPr lang="en-US" sz="2500" b="1" dirty="0" err="1" smtClean="0">
                  <a:solidFill>
                    <a:srgbClr val="00827B"/>
                  </a:solidFill>
                  <a:latin typeface="Cambria" panose="02040503050406030204" pitchFamily="18" charset="0"/>
                  <a:ea typeface="Cambria" panose="02040503050406030204" pitchFamily="18" charset="0"/>
                </a:rPr>
                <a:t>thông</a:t>
              </a:r>
              <a:r>
                <a:rPr lang="en-US" sz="2500" b="1" dirty="0" smtClean="0">
                  <a:solidFill>
                    <a:srgbClr val="00827B"/>
                  </a:solidFill>
                  <a:latin typeface="Cambria" panose="02040503050406030204" pitchFamily="18" charset="0"/>
                  <a:ea typeface="Cambria" panose="02040503050406030204" pitchFamily="18" charset="0"/>
                </a:rPr>
                <a:t> </a:t>
              </a:r>
              <a:r>
                <a:rPr lang="en-US" sz="2500" b="1" dirty="0" err="1" smtClean="0">
                  <a:solidFill>
                    <a:srgbClr val="00827B"/>
                  </a:solidFill>
                  <a:latin typeface="Cambria" panose="02040503050406030204" pitchFamily="18" charset="0"/>
                  <a:ea typeface="Cambria" panose="02040503050406030204" pitchFamily="18" charset="0"/>
                </a:rPr>
                <a:t>vận</a:t>
              </a:r>
              <a:r>
                <a:rPr lang="en-US" sz="2500" b="1" dirty="0" smtClean="0">
                  <a:solidFill>
                    <a:srgbClr val="00827B"/>
                  </a:solidFill>
                  <a:latin typeface="Cambria" panose="02040503050406030204" pitchFamily="18" charset="0"/>
                  <a:ea typeface="Cambria" panose="02040503050406030204" pitchFamily="18" charset="0"/>
                </a:rPr>
                <a:t> </a:t>
              </a:r>
              <a:r>
                <a:rPr lang="en-US" sz="2500" b="1" dirty="0" err="1" smtClean="0">
                  <a:solidFill>
                    <a:srgbClr val="00827B"/>
                  </a:solidFill>
                  <a:latin typeface="Cambria" panose="02040503050406030204" pitchFamily="18" charset="0"/>
                  <a:ea typeface="Cambria" panose="02040503050406030204" pitchFamily="18" charset="0"/>
                </a:rPr>
                <a:t>tải</a:t>
              </a:r>
              <a:r>
                <a:rPr lang="en-US" sz="2500" b="1" dirty="0" smtClean="0">
                  <a:solidFill>
                    <a:srgbClr val="00827B"/>
                  </a:solidFill>
                  <a:latin typeface="Cambria" panose="02040503050406030204" pitchFamily="18" charset="0"/>
                  <a:ea typeface="Cambria" panose="02040503050406030204" pitchFamily="18" charset="0"/>
                </a:rPr>
                <a:t> Tp. </a:t>
              </a:r>
              <a:r>
                <a:rPr lang="en-US" sz="2500" b="1" dirty="0" err="1" smtClean="0">
                  <a:solidFill>
                    <a:srgbClr val="00827B"/>
                  </a:solidFill>
                  <a:latin typeface="Cambria" panose="02040503050406030204" pitchFamily="18" charset="0"/>
                  <a:ea typeface="Cambria" panose="02040503050406030204" pitchFamily="18" charset="0"/>
                </a:rPr>
                <a:t>Hồ</a:t>
              </a:r>
              <a:r>
                <a:rPr lang="en-US" sz="2500" b="1" dirty="0" smtClean="0">
                  <a:solidFill>
                    <a:srgbClr val="00827B"/>
                  </a:solidFill>
                  <a:latin typeface="Cambria" panose="02040503050406030204" pitchFamily="18" charset="0"/>
                  <a:ea typeface="Cambria" panose="02040503050406030204" pitchFamily="18" charset="0"/>
                </a:rPr>
                <a:t> </a:t>
              </a:r>
              <a:r>
                <a:rPr lang="en-US" sz="2500" b="1" dirty="0" err="1" smtClean="0">
                  <a:solidFill>
                    <a:srgbClr val="00827B"/>
                  </a:solidFill>
                  <a:latin typeface="Cambria" panose="02040503050406030204" pitchFamily="18" charset="0"/>
                  <a:ea typeface="Cambria" panose="02040503050406030204" pitchFamily="18" charset="0"/>
                </a:rPr>
                <a:t>Chí</a:t>
              </a:r>
              <a:r>
                <a:rPr lang="en-US" sz="2500" b="1" dirty="0" smtClean="0">
                  <a:solidFill>
                    <a:srgbClr val="00827B"/>
                  </a:solidFill>
                  <a:latin typeface="Cambria" panose="02040503050406030204" pitchFamily="18" charset="0"/>
                  <a:ea typeface="Cambria" panose="02040503050406030204" pitchFamily="18" charset="0"/>
                </a:rPr>
                <a:t> Minh, </a:t>
              </a:r>
            </a:p>
            <a:p>
              <a:pPr lvl="0" eaLnBrk="1" hangingPunct="1">
                <a:spcBef>
                  <a:spcPts val="600"/>
                </a:spcBef>
                <a:spcAft>
                  <a:spcPts val="600"/>
                </a:spcAft>
                <a:defRPr/>
              </a:pPr>
              <a:r>
                <a:rPr lang="en-US" sz="2500" b="1" dirty="0">
                  <a:solidFill>
                    <a:srgbClr val="00827B"/>
                  </a:solidFill>
                  <a:latin typeface="Cambria" panose="02040503050406030204" pitchFamily="18" charset="0"/>
                  <a:ea typeface="Cambria" panose="02040503050406030204" pitchFamily="18" charset="0"/>
                </a:rPr>
                <a:t> </a:t>
              </a:r>
              <a:r>
                <a:rPr lang="en-US" sz="2500" b="1" dirty="0" smtClean="0">
                  <a:solidFill>
                    <a:srgbClr val="00827B"/>
                  </a:solidFill>
                  <a:latin typeface="Cambria" panose="02040503050406030204" pitchFamily="18" charset="0"/>
                  <a:ea typeface="Cambria" panose="02040503050406030204" pitchFamily="18" charset="0"/>
                </a:rPr>
                <a:t>  Tp.  </a:t>
              </a:r>
              <a:r>
                <a:rPr lang="en-US" sz="2500" b="1" dirty="0" err="1" smtClean="0">
                  <a:solidFill>
                    <a:srgbClr val="00827B"/>
                  </a:solidFill>
                  <a:latin typeface="Cambria" panose="02040503050406030204" pitchFamily="18" charset="0"/>
                  <a:ea typeface="Cambria" panose="02040503050406030204" pitchFamily="18" charset="0"/>
                </a:rPr>
                <a:t>Hồ</a:t>
              </a:r>
              <a:r>
                <a:rPr lang="en-US" sz="2500" b="1" dirty="0" smtClean="0">
                  <a:solidFill>
                    <a:srgbClr val="00827B"/>
                  </a:solidFill>
                  <a:latin typeface="Cambria" panose="02040503050406030204" pitchFamily="18" charset="0"/>
                  <a:ea typeface="Cambria" panose="02040503050406030204" pitchFamily="18" charset="0"/>
                </a:rPr>
                <a:t> </a:t>
              </a:r>
              <a:r>
                <a:rPr lang="en-US" sz="2500" b="1" dirty="0" err="1" smtClean="0">
                  <a:solidFill>
                    <a:srgbClr val="00827B"/>
                  </a:solidFill>
                  <a:latin typeface="Cambria" panose="02040503050406030204" pitchFamily="18" charset="0"/>
                  <a:ea typeface="Cambria" panose="02040503050406030204" pitchFamily="18" charset="0"/>
                </a:rPr>
                <a:t>Chí</a:t>
              </a:r>
              <a:r>
                <a:rPr lang="en-US" sz="2500" b="1" dirty="0" smtClean="0">
                  <a:solidFill>
                    <a:srgbClr val="00827B"/>
                  </a:solidFill>
                  <a:latin typeface="Cambria" panose="02040503050406030204" pitchFamily="18" charset="0"/>
                  <a:ea typeface="Cambria" panose="02040503050406030204" pitchFamily="18" charset="0"/>
                </a:rPr>
                <a:t> Minh, </a:t>
              </a:r>
              <a:r>
                <a:rPr lang="en-US" sz="2500" b="1" dirty="0" err="1" smtClean="0">
                  <a:solidFill>
                    <a:srgbClr val="00827B"/>
                  </a:solidFill>
                  <a:latin typeface="Cambria" panose="02040503050406030204" pitchFamily="18" charset="0"/>
                  <a:ea typeface="Cambria" panose="02040503050406030204" pitchFamily="18" charset="0"/>
                </a:rPr>
                <a:t>Việt</a:t>
              </a:r>
              <a:r>
                <a:rPr lang="en-US" sz="2500" b="1" dirty="0" smtClean="0">
                  <a:solidFill>
                    <a:srgbClr val="00827B"/>
                  </a:solidFill>
                  <a:latin typeface="Cambria" panose="02040503050406030204" pitchFamily="18" charset="0"/>
                  <a:ea typeface="Cambria" panose="02040503050406030204" pitchFamily="18" charset="0"/>
                </a:rPr>
                <a:t> Nam</a:t>
              </a:r>
            </a:p>
            <a:p>
              <a:pPr lvl="0" eaLnBrk="1" hangingPunct="1">
                <a:spcBef>
                  <a:spcPts val="600"/>
                </a:spcBef>
                <a:spcAft>
                  <a:spcPts val="600"/>
                </a:spcAft>
                <a:defRPr/>
              </a:pPr>
              <a:r>
                <a:rPr lang="en-US" sz="2500" b="1" baseline="30000" dirty="0" smtClean="0">
                  <a:solidFill>
                    <a:srgbClr val="00827B"/>
                  </a:solidFill>
                  <a:latin typeface="Cambria" panose="02040503050406030204" pitchFamily="18" charset="0"/>
                  <a:ea typeface="Cambria" panose="02040503050406030204" pitchFamily="18" charset="0"/>
                </a:rPr>
                <a:t>3</a:t>
              </a:r>
              <a:r>
                <a:rPr lang="en-US" dirty="0"/>
                <a:t> </a:t>
              </a:r>
              <a:r>
                <a:rPr lang="en-US" sz="2500" b="1" dirty="0" err="1">
                  <a:solidFill>
                    <a:srgbClr val="00827B"/>
                  </a:solidFill>
                  <a:latin typeface="Cambria" panose="02040503050406030204" pitchFamily="18" charset="0"/>
                  <a:ea typeface="Cambria" panose="02040503050406030204" pitchFamily="18" charset="0"/>
                </a:rPr>
                <a:t>Trường</a:t>
              </a:r>
              <a:r>
                <a:rPr lang="en-US" sz="2500" b="1" dirty="0">
                  <a:solidFill>
                    <a:srgbClr val="00827B"/>
                  </a:solidFill>
                  <a:latin typeface="Cambria" panose="02040503050406030204" pitchFamily="18" charset="0"/>
                  <a:ea typeface="Cambria" panose="02040503050406030204" pitchFamily="18" charset="0"/>
                </a:rPr>
                <a:t> </a:t>
              </a:r>
              <a:r>
                <a:rPr lang="en-US" sz="2500" b="1" dirty="0" err="1">
                  <a:solidFill>
                    <a:srgbClr val="00827B"/>
                  </a:solidFill>
                  <a:latin typeface="Cambria" panose="02040503050406030204" pitchFamily="18" charset="0"/>
                  <a:ea typeface="Cambria" panose="02040503050406030204" pitchFamily="18" charset="0"/>
                </a:rPr>
                <a:t>Đại</a:t>
              </a:r>
              <a:r>
                <a:rPr lang="en-US" sz="2500" b="1" dirty="0">
                  <a:solidFill>
                    <a:srgbClr val="00827B"/>
                  </a:solidFill>
                  <a:latin typeface="Cambria" panose="02040503050406030204" pitchFamily="18" charset="0"/>
                  <a:ea typeface="Cambria" panose="02040503050406030204" pitchFamily="18" charset="0"/>
                </a:rPr>
                <a:t> </a:t>
              </a:r>
              <a:r>
                <a:rPr lang="en-US" sz="2500" b="1" dirty="0" err="1">
                  <a:solidFill>
                    <a:srgbClr val="00827B"/>
                  </a:solidFill>
                  <a:latin typeface="Cambria" panose="02040503050406030204" pitchFamily="18" charset="0"/>
                  <a:ea typeface="Cambria" panose="02040503050406030204" pitchFamily="18" charset="0"/>
                </a:rPr>
                <a:t>học</a:t>
              </a:r>
              <a:r>
                <a:rPr lang="en-US" sz="2500" b="1" dirty="0">
                  <a:solidFill>
                    <a:srgbClr val="00827B"/>
                  </a:solidFill>
                  <a:latin typeface="Cambria" panose="02040503050406030204" pitchFamily="18" charset="0"/>
                  <a:ea typeface="Cambria" panose="02040503050406030204" pitchFamily="18" charset="0"/>
                </a:rPr>
                <a:t> </a:t>
              </a:r>
              <a:r>
                <a:rPr lang="en-US" sz="2500" b="1" dirty="0" err="1">
                  <a:solidFill>
                    <a:srgbClr val="00827B"/>
                  </a:solidFill>
                  <a:latin typeface="Cambria" panose="02040503050406030204" pitchFamily="18" charset="0"/>
                  <a:ea typeface="Cambria" panose="02040503050406030204" pitchFamily="18" charset="0"/>
                </a:rPr>
                <a:t>Quy</a:t>
              </a:r>
              <a:r>
                <a:rPr lang="en-US" sz="2500" b="1" dirty="0">
                  <a:solidFill>
                    <a:srgbClr val="00827B"/>
                  </a:solidFill>
                  <a:latin typeface="Cambria" panose="02040503050406030204" pitchFamily="18" charset="0"/>
                  <a:ea typeface="Cambria" panose="02040503050406030204" pitchFamily="18" charset="0"/>
                </a:rPr>
                <a:t> </a:t>
              </a:r>
              <a:r>
                <a:rPr lang="en-US" sz="2500" b="1" dirty="0" err="1">
                  <a:solidFill>
                    <a:srgbClr val="00827B"/>
                  </a:solidFill>
                  <a:latin typeface="Cambria" panose="02040503050406030204" pitchFamily="18" charset="0"/>
                  <a:ea typeface="Cambria" panose="02040503050406030204" pitchFamily="18" charset="0"/>
                </a:rPr>
                <a:t>Nhơn</a:t>
              </a:r>
              <a:r>
                <a:rPr lang="en-US" sz="2500" b="1" dirty="0" smtClean="0">
                  <a:solidFill>
                    <a:srgbClr val="00827B"/>
                  </a:solidFill>
                  <a:latin typeface="Cambria" panose="02040503050406030204" pitchFamily="18" charset="0"/>
                  <a:ea typeface="Cambria" panose="02040503050406030204" pitchFamily="18" charset="0"/>
                </a:rPr>
                <a:t>, Tp</a:t>
              </a:r>
              <a:r>
                <a:rPr lang="en-US" sz="2500" b="1" dirty="0">
                  <a:solidFill>
                    <a:srgbClr val="00827B"/>
                  </a:solidFill>
                  <a:latin typeface="Cambria" panose="02040503050406030204" pitchFamily="18" charset="0"/>
                  <a:ea typeface="Cambria" panose="02040503050406030204" pitchFamily="18" charset="0"/>
                </a:rPr>
                <a:t>. </a:t>
              </a:r>
              <a:r>
                <a:rPr lang="en-US" sz="2500" b="1" dirty="0" err="1">
                  <a:solidFill>
                    <a:srgbClr val="00827B"/>
                  </a:solidFill>
                  <a:latin typeface="Cambria" panose="02040503050406030204" pitchFamily="18" charset="0"/>
                  <a:ea typeface="Cambria" panose="02040503050406030204" pitchFamily="18" charset="0"/>
                </a:rPr>
                <a:t>Quy</a:t>
              </a:r>
              <a:r>
                <a:rPr lang="en-US" sz="2500" b="1" dirty="0">
                  <a:solidFill>
                    <a:srgbClr val="00827B"/>
                  </a:solidFill>
                  <a:latin typeface="Cambria" panose="02040503050406030204" pitchFamily="18" charset="0"/>
                  <a:ea typeface="Cambria" panose="02040503050406030204" pitchFamily="18" charset="0"/>
                </a:rPr>
                <a:t> </a:t>
              </a:r>
              <a:r>
                <a:rPr lang="en-US" sz="2500" b="1" dirty="0" err="1">
                  <a:solidFill>
                    <a:srgbClr val="00827B"/>
                  </a:solidFill>
                  <a:latin typeface="Cambria" panose="02040503050406030204" pitchFamily="18" charset="0"/>
                  <a:ea typeface="Cambria" panose="02040503050406030204" pitchFamily="18" charset="0"/>
                </a:rPr>
                <a:t>Nhơn</a:t>
              </a:r>
              <a:r>
                <a:rPr lang="en-US" sz="2500" b="1" dirty="0">
                  <a:solidFill>
                    <a:srgbClr val="00827B"/>
                  </a:solidFill>
                  <a:latin typeface="Cambria" panose="02040503050406030204" pitchFamily="18" charset="0"/>
                  <a:ea typeface="Cambria" panose="02040503050406030204" pitchFamily="18" charset="0"/>
                </a:rPr>
                <a:t>, </a:t>
              </a:r>
              <a:r>
                <a:rPr lang="en-US" sz="2500" b="1" dirty="0" err="1">
                  <a:solidFill>
                    <a:srgbClr val="00827B"/>
                  </a:solidFill>
                  <a:latin typeface="Cambria" panose="02040503050406030204" pitchFamily="18" charset="0"/>
                  <a:ea typeface="Cambria" panose="02040503050406030204" pitchFamily="18" charset="0"/>
                </a:rPr>
                <a:t>Bình</a:t>
              </a:r>
              <a:r>
                <a:rPr lang="en-US" sz="2500" b="1" dirty="0">
                  <a:solidFill>
                    <a:srgbClr val="00827B"/>
                  </a:solidFill>
                  <a:latin typeface="Cambria" panose="02040503050406030204" pitchFamily="18" charset="0"/>
                  <a:ea typeface="Cambria" panose="02040503050406030204" pitchFamily="18" charset="0"/>
                </a:rPr>
                <a:t> </a:t>
              </a:r>
              <a:r>
                <a:rPr lang="en-US" sz="2500" b="1" dirty="0" err="1">
                  <a:solidFill>
                    <a:srgbClr val="00827B"/>
                  </a:solidFill>
                  <a:latin typeface="Cambria" panose="02040503050406030204" pitchFamily="18" charset="0"/>
                  <a:ea typeface="Cambria" panose="02040503050406030204" pitchFamily="18" charset="0"/>
                </a:rPr>
                <a:t>Định</a:t>
              </a:r>
              <a:r>
                <a:rPr lang="en-US" sz="2500" b="1" dirty="0">
                  <a:solidFill>
                    <a:srgbClr val="00827B"/>
                  </a:solidFill>
                  <a:latin typeface="Cambria" panose="02040503050406030204" pitchFamily="18" charset="0"/>
                  <a:ea typeface="Cambria" panose="02040503050406030204" pitchFamily="18" charset="0"/>
                </a:rPr>
                <a:t>, </a:t>
              </a:r>
              <a:r>
                <a:rPr lang="en-US" sz="2500" b="1" dirty="0" err="1">
                  <a:solidFill>
                    <a:srgbClr val="00827B"/>
                  </a:solidFill>
                  <a:latin typeface="Cambria" panose="02040503050406030204" pitchFamily="18" charset="0"/>
                  <a:ea typeface="Cambria" panose="02040503050406030204" pitchFamily="18" charset="0"/>
                </a:rPr>
                <a:t>Việt</a:t>
              </a:r>
              <a:r>
                <a:rPr lang="en-US" sz="2500" b="1" dirty="0">
                  <a:solidFill>
                    <a:srgbClr val="00827B"/>
                  </a:solidFill>
                  <a:latin typeface="Cambria" panose="02040503050406030204" pitchFamily="18" charset="0"/>
                  <a:ea typeface="Cambria" panose="02040503050406030204" pitchFamily="18" charset="0"/>
                </a:rPr>
                <a:t> Nam</a:t>
              </a:r>
              <a:br>
                <a:rPr lang="en-US" sz="2500" b="1" dirty="0">
                  <a:solidFill>
                    <a:srgbClr val="00827B"/>
                  </a:solidFill>
                  <a:latin typeface="Cambria" panose="02040503050406030204" pitchFamily="18" charset="0"/>
                  <a:ea typeface="Cambria" panose="02040503050406030204" pitchFamily="18" charset="0"/>
                </a:rPr>
              </a:br>
              <a:endParaRPr lang="en-US" sz="2500" b="1" dirty="0">
                <a:solidFill>
                  <a:srgbClr val="00827B"/>
                </a:solidFill>
                <a:latin typeface="Cambria" panose="02040503050406030204" pitchFamily="18" charset="0"/>
                <a:ea typeface="Cambria" panose="02040503050406030204" pitchFamily="18" charset="0"/>
              </a:endParaRPr>
            </a:p>
          </p:txBody>
        </p:sp>
      </p:grpSp>
      <p:cxnSp>
        <p:nvCxnSpPr>
          <p:cNvPr id="18" name="Straight Connector 17">
            <a:extLst>
              <a:ext uri="{FF2B5EF4-FFF2-40B4-BE49-F238E27FC236}">
                <a16:creationId xmlns:a16="http://schemas.microsoft.com/office/drawing/2014/main" id="{1D9D9536-8F13-F9A8-BA40-8F01AFCC7CAA}"/>
              </a:ext>
            </a:extLst>
          </p:cNvPr>
          <p:cNvCxnSpPr>
            <a:cxnSpLocks/>
          </p:cNvCxnSpPr>
          <p:nvPr/>
        </p:nvCxnSpPr>
        <p:spPr>
          <a:xfrm>
            <a:off x="304185" y="1069621"/>
            <a:ext cx="11523804" cy="0"/>
          </a:xfrm>
          <a:prstGeom prst="line">
            <a:avLst/>
          </a:prstGeom>
          <a:ln w="38100">
            <a:solidFill>
              <a:srgbClr val="15848B"/>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38CDE4B4-156A-309E-FF5F-054746A22A0D}"/>
              </a:ext>
            </a:extLst>
          </p:cNvPr>
          <p:cNvGrpSpPr/>
          <p:nvPr/>
        </p:nvGrpSpPr>
        <p:grpSpPr>
          <a:xfrm>
            <a:off x="7242733" y="247942"/>
            <a:ext cx="4585256" cy="598060"/>
            <a:chOff x="7281015" y="127824"/>
            <a:chExt cx="4262831" cy="498131"/>
          </a:xfrm>
        </p:grpSpPr>
        <p:pic>
          <p:nvPicPr>
            <p:cNvPr id="2" name="Picture 1">
              <a:extLst>
                <a:ext uri="{FF2B5EF4-FFF2-40B4-BE49-F238E27FC236}">
                  <a16:creationId xmlns:a16="http://schemas.microsoft.com/office/drawing/2014/main" id="{17B09FAC-EE0A-2749-FB13-597EEEFB99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1015" y="152450"/>
              <a:ext cx="1715433" cy="448878"/>
            </a:xfrm>
            <a:prstGeom prst="rect">
              <a:avLst/>
            </a:prstGeom>
          </p:spPr>
        </p:pic>
        <p:pic>
          <p:nvPicPr>
            <p:cNvPr id="3" name="Picture 2">
              <a:extLst>
                <a:ext uri="{FF2B5EF4-FFF2-40B4-BE49-F238E27FC236}">
                  <a16:creationId xmlns:a16="http://schemas.microsoft.com/office/drawing/2014/main" id="{A6664E9A-EAC4-4C78-0E3A-C2044AC9D4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12398" y="152448"/>
              <a:ext cx="505490" cy="448880"/>
            </a:xfrm>
            <a:prstGeom prst="rect">
              <a:avLst/>
            </a:prstGeom>
          </p:spPr>
        </p:pic>
        <p:pic>
          <p:nvPicPr>
            <p:cNvPr id="4" name="Picture 3">
              <a:extLst>
                <a:ext uri="{FF2B5EF4-FFF2-40B4-BE49-F238E27FC236}">
                  <a16:creationId xmlns:a16="http://schemas.microsoft.com/office/drawing/2014/main" id="{5A7B8857-2948-26D9-961C-0CC62138D8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3837" y="170885"/>
              <a:ext cx="1208878" cy="455070"/>
            </a:xfrm>
            <a:prstGeom prst="rect">
              <a:avLst/>
            </a:prstGeom>
          </p:spPr>
        </p:pic>
        <p:pic>
          <p:nvPicPr>
            <p:cNvPr id="5" name="Picture 4">
              <a:extLst>
                <a:ext uri="{FF2B5EF4-FFF2-40B4-BE49-F238E27FC236}">
                  <a16:creationId xmlns:a16="http://schemas.microsoft.com/office/drawing/2014/main" id="{974C5A52-390B-1358-E05D-40AD31496A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58665" y="127824"/>
              <a:ext cx="485181" cy="498131"/>
            </a:xfrm>
            <a:prstGeom prst="rect">
              <a:avLst/>
            </a:prstGeom>
          </p:spPr>
        </p:pic>
      </p:grpSp>
      <p:pic>
        <p:nvPicPr>
          <p:cNvPr id="21" name="Picture 20">
            <a:extLst>
              <a:ext uri="{FF2B5EF4-FFF2-40B4-BE49-F238E27FC236}">
                <a16:creationId xmlns:a16="http://schemas.microsoft.com/office/drawing/2014/main" id="{55A9A329-BC2F-2B2C-AE7E-4372003483D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54638" y="223108"/>
            <a:ext cx="5763375" cy="723671"/>
          </a:xfrm>
          <a:prstGeom prst="rect">
            <a:avLst/>
          </a:prstGeom>
        </p:spPr>
      </p:pic>
      <p:pic>
        <p:nvPicPr>
          <p:cNvPr id="15" name="Picture 14">
            <a:extLst>
              <a:ext uri="{FF2B5EF4-FFF2-40B4-BE49-F238E27FC236}">
                <a16:creationId xmlns:a16="http://schemas.microsoft.com/office/drawing/2014/main" id="{9AFE08F6-E5F7-43EB-8D87-2146C74A2A1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3523" t="19088" r="57386" b="53536"/>
          <a:stretch/>
        </p:blipFill>
        <p:spPr>
          <a:xfrm>
            <a:off x="318488" y="154988"/>
            <a:ext cx="1009374" cy="814190"/>
          </a:xfrm>
          <a:prstGeom prst="rect">
            <a:avLst/>
          </a:prstGeom>
        </p:spPr>
      </p:pic>
    </p:spTree>
    <p:extLst>
      <p:ext uri="{BB962C8B-B14F-4D97-AF65-F5344CB8AC3E}">
        <p14:creationId xmlns:p14="http://schemas.microsoft.com/office/powerpoint/2010/main" val="2540582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11990F-4BF0-54A3-60DE-5A01F7D3C0DC}"/>
              </a:ext>
            </a:extLst>
          </p:cNvPr>
          <p:cNvSpPr/>
          <p:nvPr/>
        </p:nvSpPr>
        <p:spPr>
          <a:xfrm>
            <a:off x="0" y="0"/>
            <a:ext cx="6096000" cy="2371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5A9045-492D-0BCD-2764-6DF30C16A6CD}"/>
              </a:ext>
            </a:extLst>
          </p:cNvPr>
          <p:cNvSpPr/>
          <p:nvPr/>
        </p:nvSpPr>
        <p:spPr>
          <a:xfrm>
            <a:off x="0" y="-53404"/>
            <a:ext cx="12192000" cy="71379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825114DF-7015-A4E5-3570-B3B4D50A1F54}"/>
              </a:ext>
            </a:extLst>
          </p:cNvPr>
          <p:cNvSpPr/>
          <p:nvPr/>
        </p:nvSpPr>
        <p:spPr>
          <a:xfrm>
            <a:off x="264516" y="322987"/>
            <a:ext cx="7121804"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15">
            <a:extLst>
              <a:ext uri="{FF2B5EF4-FFF2-40B4-BE49-F238E27FC236}">
                <a16:creationId xmlns:a16="http://schemas.microsoft.com/office/drawing/2014/main" id="{79B26C9F-381B-B38A-0256-05516E21BF35}"/>
              </a:ext>
            </a:extLst>
          </p:cNvPr>
          <p:cNvSpPr>
            <a:spLocks noChangeArrowheads="1"/>
          </p:cNvSpPr>
          <p:nvPr/>
        </p:nvSpPr>
        <p:spPr bwMode="auto">
          <a:xfrm>
            <a:off x="286294" y="322987"/>
            <a:ext cx="751658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GB" sz="2500" b="1" dirty="0" smtClean="0">
                <a:solidFill>
                  <a:schemeClr val="bg1"/>
                </a:solidFill>
                <a:latin typeface="Cambria" panose="02040503050406030204" pitchFamily="18" charset="0"/>
                <a:ea typeface="Cambria" panose="02040503050406030204" pitchFamily="18" charset="0"/>
                <a:cs typeface="Arial" panose="020B0604020202020204" pitchFamily="34" charset="0"/>
              </a:rPr>
              <a:t>III.ỨNG DỤNG CỦA CÔNG NGHỆ IN 3D</a:t>
            </a:r>
            <a:endPar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cxnSp>
        <p:nvCxnSpPr>
          <p:cNvPr id="12" name="Straight Connector 11">
            <a:extLst>
              <a:ext uri="{FF2B5EF4-FFF2-40B4-BE49-F238E27FC236}">
                <a16:creationId xmlns:a16="http://schemas.microsoft.com/office/drawing/2014/main" id="{59FF3DBA-E58D-F129-E10A-6CF6F99991C5}"/>
              </a:ext>
            </a:extLst>
          </p:cNvPr>
          <p:cNvCxnSpPr>
            <a:cxnSpLocks/>
          </p:cNvCxnSpPr>
          <p:nvPr/>
        </p:nvCxnSpPr>
        <p:spPr>
          <a:xfrm>
            <a:off x="264516" y="965200"/>
            <a:ext cx="11317884" cy="0"/>
          </a:xfrm>
          <a:prstGeom prst="line">
            <a:avLst/>
          </a:prstGeom>
          <a:ln w="38100">
            <a:solidFill>
              <a:srgbClr val="15848B"/>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CCD50FD-6889-4AB8-A389-0A435EBB1A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6571" t="40808" r="16364" b="43636"/>
          <a:stretch/>
        </p:blipFill>
        <p:spPr>
          <a:xfrm>
            <a:off x="9321735" y="279956"/>
            <a:ext cx="2385356" cy="563116"/>
          </a:xfrm>
          <a:prstGeom prst="rect">
            <a:avLst/>
          </a:prstGeom>
        </p:spPr>
      </p:pic>
      <p:sp>
        <p:nvSpPr>
          <p:cNvPr id="21" name="Content Placeholder 2"/>
          <p:cNvSpPr>
            <a:spLocks noGrp="1"/>
          </p:cNvSpPr>
          <p:nvPr>
            <p:ph idx="1"/>
          </p:nvPr>
        </p:nvSpPr>
        <p:spPr>
          <a:xfrm>
            <a:off x="286294" y="954951"/>
            <a:ext cx="11420797" cy="2161319"/>
          </a:xfrm>
        </p:spPr>
        <p:txBody>
          <a:bodyPr>
            <a:noAutofit/>
          </a:bodyPr>
          <a:lstStyle/>
          <a:p>
            <a:pPr marL="0" indent="0" algn="just">
              <a:lnSpc>
                <a:spcPct val="100000"/>
              </a:lnSpc>
              <a:spcBef>
                <a:spcPts val="0"/>
              </a:spcBef>
              <a:spcAft>
                <a:spcPts val="600"/>
              </a:spcAft>
              <a:buNone/>
            </a:pPr>
            <a:r>
              <a:rPr lang="en-US" sz="2000" b="1" dirty="0" smtClean="0">
                <a:latin typeface="Cambria" panose="02040503050406030204" pitchFamily="18" charset="0"/>
                <a:ea typeface="Cambria" panose="02040503050406030204" pitchFamily="18" charset="0"/>
                <a:cs typeface="Times New Roman" panose="02020603050405020304" pitchFamily="18" charset="0"/>
              </a:rPr>
              <a:t>2.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Ứng</a:t>
            </a:r>
            <a:r>
              <a:rPr lang="en-US" sz="2000" b="1" dirty="0" smtClean="0">
                <a:latin typeface="Cambria" panose="02040503050406030204" pitchFamily="18" charset="0"/>
                <a:ea typeface="Cambria" panose="02040503050406030204" pitchFamily="18" charset="0"/>
                <a:cs typeface="Times New Roman" panose="02020603050405020304" pitchFamily="18" charset="0"/>
              </a:rPr>
              <a:t> dung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công</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nghệ</a:t>
            </a:r>
            <a:r>
              <a:rPr lang="en-US" sz="2000" b="1" dirty="0" smtClean="0">
                <a:latin typeface="Cambria" panose="02040503050406030204" pitchFamily="18" charset="0"/>
                <a:ea typeface="Cambria" panose="02040503050406030204" pitchFamily="18" charset="0"/>
                <a:cs typeface="Times New Roman" panose="02020603050405020304" pitchFamily="18" charset="0"/>
              </a:rPr>
              <a:t> in 3D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trong</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công</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nghiệp</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đóng</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tàu</a:t>
            </a:r>
            <a:r>
              <a:rPr lang="en-US" sz="2000" b="1" dirty="0" smtClean="0">
                <a:latin typeface="Cambria" panose="02040503050406030204" pitchFamily="18" charset="0"/>
                <a:ea typeface="Cambria" panose="02040503050406030204" pitchFamily="18" charset="0"/>
                <a:cs typeface="Times New Roman" panose="02020603050405020304" pitchFamily="18" charset="0"/>
              </a:rPr>
              <a:t>.</a:t>
            </a:r>
          </a:p>
          <a:p>
            <a:pPr marL="0" indent="0" algn="just">
              <a:lnSpc>
                <a:spcPct val="150000"/>
              </a:lnSpc>
              <a:spcBef>
                <a:spcPts val="0"/>
              </a:spcBef>
              <a:buNone/>
            </a:pPr>
            <a:r>
              <a:rPr lang="en-US" sz="2000" b="1" dirty="0">
                <a:latin typeface="Cambria" panose="02040503050406030204" pitchFamily="18" charset="0"/>
                <a:ea typeface="Cambria" panose="02040503050406030204" pitchFamily="18" charset="0"/>
                <a:cs typeface="Times New Roman" panose="02020603050405020304" pitchFamily="18" charset="0"/>
              </a:rPr>
              <a:t> b) In 3D </a:t>
            </a:r>
            <a:r>
              <a:rPr lang="en-US" sz="2000" b="1" dirty="0" err="1">
                <a:latin typeface="Cambria" panose="02040503050406030204" pitchFamily="18" charset="0"/>
                <a:ea typeface="Cambria" panose="02040503050406030204" pitchFamily="18" charset="0"/>
                <a:cs typeface="Times New Roman" panose="02020603050405020304" pitchFamily="18" charset="0"/>
              </a:rPr>
              <a:t>từng</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phân</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đoạn</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để</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chế</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tạo</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khuôn</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cano</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vỏ</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smtClean="0">
                <a:latin typeface="Cambria" panose="02040503050406030204" pitchFamily="18" charset="0"/>
                <a:ea typeface="Cambria" panose="02040503050406030204" pitchFamily="18" charset="0"/>
                <a:cs typeface="Times New Roman" panose="02020603050405020304" pitchFamily="18" charset="0"/>
              </a:rPr>
              <a:t>FRP.</a:t>
            </a:r>
          </a:p>
          <a:p>
            <a:pPr algn="just">
              <a:lnSpc>
                <a:spcPct val="130000"/>
              </a:lnSpc>
              <a:spcBef>
                <a:spcPts val="0"/>
              </a:spcBef>
              <a:buFont typeface="Wingdings" panose="05000000000000000000" pitchFamily="2" charset="2"/>
              <a:buChar char="Ø"/>
            </a:pPr>
            <a:r>
              <a:rPr lang="en-US" sz="2000" dirty="0" smtClean="0">
                <a:latin typeface="Cambria" panose="02040503050406030204" pitchFamily="18" charset="0"/>
                <a:ea typeface="Cambria" panose="02040503050406030204" pitchFamily="18" charset="0"/>
                <a:cs typeface="Times New Roman" panose="02020603050405020304" pitchFamily="18" charset="0"/>
              </a:rPr>
              <a:t>Do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tính</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chất</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đặt</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biệt</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của</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vật</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liệu</a:t>
            </a:r>
            <a:r>
              <a:rPr lang="en-US" sz="2000" dirty="0" smtClean="0">
                <a:latin typeface="Cambria" panose="02040503050406030204" pitchFamily="18" charset="0"/>
                <a:ea typeface="Cambria" panose="02040503050406030204" pitchFamily="18" charset="0"/>
                <a:cs typeface="Times New Roman" panose="02020603050405020304" pitchFamily="18" charset="0"/>
              </a:rPr>
              <a:t> FRP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nên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trong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chế</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tạo</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vỏ</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tàu</a:t>
            </a:r>
            <a:r>
              <a:rPr lang="en-US" sz="2000" dirty="0" smtClean="0">
                <a:latin typeface="Cambria" panose="02040503050406030204" pitchFamily="18" charset="0"/>
                <a:ea typeface="Cambria" panose="02040503050406030204" pitchFamily="18" charset="0"/>
                <a:cs typeface="Times New Roman" panose="02020603050405020304" pitchFamily="18" charset="0"/>
              </a:rPr>
              <a:t> FRP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cần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phải</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có</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khuôn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mẫu</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Việc</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áp</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dụng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công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nghệ</a:t>
            </a:r>
            <a:r>
              <a:rPr lang="en-US" sz="2000" dirty="0" smtClean="0">
                <a:latin typeface="Cambria" panose="02040503050406030204" pitchFamily="18" charset="0"/>
                <a:ea typeface="Cambria" panose="02040503050406030204" pitchFamily="18" charset="0"/>
                <a:cs typeface="Times New Roman" panose="02020603050405020304" pitchFamily="18" charset="0"/>
              </a:rPr>
              <a:t> in 3D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để</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chế</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tạo</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khuôn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mẫu</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cho</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tàu</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vỏ</a:t>
            </a:r>
            <a:r>
              <a:rPr lang="en-US" sz="2000" dirty="0" smtClean="0">
                <a:latin typeface="Cambria" panose="02040503050406030204" pitchFamily="18" charset="0"/>
                <a:ea typeface="Cambria" panose="02040503050406030204" pitchFamily="18" charset="0"/>
                <a:cs typeface="Times New Roman" panose="02020603050405020304" pitchFamily="18" charset="0"/>
              </a:rPr>
              <a:t> RFP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là</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hướng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đi</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phù</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hợp</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với</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điều</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kiện</a:t>
            </a:r>
            <a:r>
              <a:rPr lang="en-US" sz="2000" dirty="0" smtClean="0">
                <a:latin typeface="Cambria" panose="02040503050406030204" pitchFamily="18" charset="0"/>
                <a:ea typeface="Cambria" panose="02040503050406030204" pitchFamily="18" charset="0"/>
                <a:cs typeface="Times New Roman" panose="02020603050405020304" pitchFamily="18" charset="0"/>
              </a:rPr>
              <a:t> ở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Việt</a:t>
            </a:r>
            <a:r>
              <a:rPr lang="en-US" sz="2000" dirty="0" smtClean="0">
                <a:latin typeface="Cambria" panose="02040503050406030204" pitchFamily="18" charset="0"/>
                <a:ea typeface="Cambria" panose="02040503050406030204" pitchFamily="18" charset="0"/>
                <a:cs typeface="Times New Roman" panose="02020603050405020304" pitchFamily="18" charset="0"/>
              </a:rPr>
              <a:t> Nam.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Bên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dươi</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là</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công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đoạn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áp</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dụng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công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nghệ</a:t>
            </a:r>
            <a:r>
              <a:rPr lang="en-US" sz="2000" dirty="0" smtClean="0">
                <a:latin typeface="Cambria" panose="02040503050406030204" pitchFamily="18" charset="0"/>
                <a:ea typeface="Cambria" panose="02040503050406030204" pitchFamily="18" charset="0"/>
                <a:cs typeface="Times New Roman" panose="02020603050405020304" pitchFamily="18" charset="0"/>
              </a:rPr>
              <a:t> in 3D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vào</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chế</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tạo</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khuôn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cho</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vỏ</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tàu</a:t>
            </a:r>
            <a:r>
              <a:rPr lang="en-US" sz="2000" dirty="0" smtClean="0">
                <a:latin typeface="Cambria" panose="02040503050406030204" pitchFamily="18" charset="0"/>
                <a:ea typeface="Cambria" panose="02040503050406030204" pitchFamily="18" charset="0"/>
                <a:cs typeface="Times New Roman" panose="02020603050405020304" pitchFamily="18" charset="0"/>
              </a:rPr>
              <a:t> FRP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trên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thế</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giới</a:t>
            </a:r>
            <a:r>
              <a:rPr lang="en-US" sz="2000" dirty="0" smtClean="0">
                <a:latin typeface="Cambria" panose="02040503050406030204" pitchFamily="18" charset="0"/>
                <a:ea typeface="Cambria" panose="02040503050406030204" pitchFamily="18" charset="0"/>
                <a:cs typeface="Times New Roman" panose="02020603050405020304" pitchFamily="18" charset="0"/>
              </a:rPr>
              <a:t>.</a:t>
            </a:r>
            <a:endParaRPr lang="en-US" sz="2000" dirty="0">
              <a:latin typeface="Cambria" panose="02040503050406030204" pitchFamily="18" charset="0"/>
              <a:ea typeface="Cambria" panose="02040503050406030204" pitchFamily="18" charset="0"/>
              <a:cs typeface="Times New Roman" panose="02020603050405020304" pitchFamily="18" charset="0"/>
            </a:endParaRPr>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5247" y="3142626"/>
            <a:ext cx="2844800"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1636" y="3142626"/>
            <a:ext cx="2788728" cy="162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9516" y="3126519"/>
            <a:ext cx="2792505" cy="1608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69516" y="5036293"/>
            <a:ext cx="279250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01636" y="5036293"/>
            <a:ext cx="2852738"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247" y="5036293"/>
            <a:ext cx="2844799"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ight Arrow 19"/>
          <p:cNvSpPr/>
          <p:nvPr/>
        </p:nvSpPr>
        <p:spPr>
          <a:xfrm>
            <a:off x="3922484" y="3955746"/>
            <a:ext cx="676715" cy="379074"/>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7541582" y="3890830"/>
            <a:ext cx="676715" cy="379074"/>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5400000">
            <a:off x="9488364" y="4684283"/>
            <a:ext cx="354807" cy="456021"/>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10800000">
            <a:off x="7573587" y="5574624"/>
            <a:ext cx="676715" cy="379074"/>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rot="10800000">
            <a:off x="3922483" y="5574624"/>
            <a:ext cx="676715" cy="379074"/>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2"/>
          <p:cNvSpPr txBox="1">
            <a:spLocks/>
          </p:cNvSpPr>
          <p:nvPr/>
        </p:nvSpPr>
        <p:spPr>
          <a:xfrm>
            <a:off x="2185417" y="6554959"/>
            <a:ext cx="8430768" cy="5295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800" dirty="0" err="1" smtClean="0">
                <a:latin typeface="Cambria" panose="02040503050406030204" pitchFamily="18" charset="0"/>
                <a:ea typeface="Cambria" panose="02040503050406030204" pitchFamily="18" charset="0"/>
                <a:cs typeface="Times New Roman" panose="02020603050405020304" pitchFamily="18" charset="0"/>
              </a:rPr>
              <a:t>Hình</a:t>
            </a:r>
            <a:r>
              <a:rPr lang="en-US" sz="1800" dirty="0" smtClean="0">
                <a:latin typeface="Cambria" panose="02040503050406030204" pitchFamily="18" charset="0"/>
                <a:ea typeface="Cambria" panose="02040503050406030204" pitchFamily="18" charset="0"/>
                <a:cs typeface="Times New Roman" panose="02020603050405020304" pitchFamily="18" charset="0"/>
              </a:rPr>
              <a:t> 8. </a:t>
            </a:r>
            <a:r>
              <a:rPr lang="en-US" sz="1800" dirty="0" err="1" smtClean="0">
                <a:latin typeface="Cambria" panose="02040503050406030204" pitchFamily="18" charset="0"/>
                <a:ea typeface="Cambria" panose="02040503050406030204" pitchFamily="18" charset="0"/>
                <a:cs typeface="Times New Roman" panose="02020603050405020304" pitchFamily="18" charset="0"/>
              </a:rPr>
              <a:t>Ứng</a:t>
            </a:r>
            <a:r>
              <a:rPr lang="en-US" sz="1800" dirty="0" smtClean="0">
                <a:latin typeface="Cambria" panose="02040503050406030204" pitchFamily="18" charset="0"/>
                <a:ea typeface="Cambria" panose="02040503050406030204" pitchFamily="18" charset="0"/>
                <a:cs typeface="Times New Roman" panose="02020603050405020304" pitchFamily="18" charset="0"/>
              </a:rPr>
              <a:t> </a:t>
            </a:r>
            <a:r>
              <a:rPr lang="en-US" sz="1800" dirty="0" err="1" smtClean="0">
                <a:latin typeface="Cambria" panose="02040503050406030204" pitchFamily="18" charset="0"/>
                <a:ea typeface="Cambria" panose="02040503050406030204" pitchFamily="18" charset="0"/>
                <a:cs typeface="Times New Roman" panose="02020603050405020304" pitchFamily="18" charset="0"/>
              </a:rPr>
              <a:t>dụng</a:t>
            </a:r>
            <a:r>
              <a:rPr lang="en-US" sz="1800" dirty="0" smtClean="0">
                <a:latin typeface="Cambria" panose="02040503050406030204" pitchFamily="18" charset="0"/>
                <a:ea typeface="Cambria" panose="02040503050406030204" pitchFamily="18" charset="0"/>
                <a:cs typeface="Times New Roman" panose="02020603050405020304" pitchFamily="18" charset="0"/>
              </a:rPr>
              <a:t> in 3D </a:t>
            </a:r>
            <a:r>
              <a:rPr lang="en-US" sz="1800" dirty="0" err="1" smtClean="0">
                <a:latin typeface="Cambria" panose="02040503050406030204" pitchFamily="18" charset="0"/>
                <a:ea typeface="Cambria" panose="02040503050406030204" pitchFamily="18" charset="0"/>
                <a:cs typeface="Times New Roman" panose="02020603050405020304" pitchFamily="18" charset="0"/>
              </a:rPr>
              <a:t>từng</a:t>
            </a:r>
            <a:r>
              <a:rPr lang="en-US" sz="1800" dirty="0" smtClean="0">
                <a:latin typeface="Cambria" panose="02040503050406030204" pitchFamily="18" charset="0"/>
                <a:ea typeface="Cambria" panose="02040503050406030204" pitchFamily="18" charset="0"/>
                <a:cs typeface="Times New Roman" panose="02020603050405020304" pitchFamily="18" charset="0"/>
              </a:rPr>
              <a:t> </a:t>
            </a:r>
            <a:r>
              <a:rPr lang="en-US" sz="1800" dirty="0" err="1" smtClean="0">
                <a:latin typeface="Cambria" panose="02040503050406030204" pitchFamily="18" charset="0"/>
                <a:ea typeface="Cambria" panose="02040503050406030204" pitchFamily="18" charset="0"/>
                <a:cs typeface="Times New Roman" panose="02020603050405020304" pitchFamily="18" charset="0"/>
              </a:rPr>
              <a:t>phân</a:t>
            </a:r>
            <a:r>
              <a:rPr lang="en-US" sz="1800" dirty="0" smtClean="0">
                <a:latin typeface="Cambria" panose="02040503050406030204" pitchFamily="18" charset="0"/>
                <a:ea typeface="Cambria" panose="02040503050406030204" pitchFamily="18" charset="0"/>
                <a:cs typeface="Times New Roman" panose="02020603050405020304" pitchFamily="18" charset="0"/>
              </a:rPr>
              <a:t> </a:t>
            </a:r>
            <a:r>
              <a:rPr lang="en-US" sz="1800" dirty="0" err="1" smtClean="0">
                <a:latin typeface="Cambria" panose="02040503050406030204" pitchFamily="18" charset="0"/>
                <a:ea typeface="Cambria" panose="02040503050406030204" pitchFamily="18" charset="0"/>
                <a:cs typeface="Times New Roman" panose="02020603050405020304" pitchFamily="18" charset="0"/>
              </a:rPr>
              <a:t>đoạn</a:t>
            </a:r>
            <a:r>
              <a:rPr lang="en-US" sz="1800" dirty="0" smtClean="0">
                <a:latin typeface="Cambria" panose="02040503050406030204" pitchFamily="18" charset="0"/>
                <a:ea typeface="Cambria" panose="02040503050406030204" pitchFamily="18" charset="0"/>
                <a:cs typeface="Times New Roman" panose="02020603050405020304" pitchFamily="18" charset="0"/>
              </a:rPr>
              <a:t> </a:t>
            </a:r>
            <a:r>
              <a:rPr lang="en-US" sz="1800" dirty="0" err="1" smtClean="0">
                <a:latin typeface="Cambria" panose="02040503050406030204" pitchFamily="18" charset="0"/>
                <a:ea typeface="Cambria" panose="02040503050406030204" pitchFamily="18" charset="0"/>
                <a:cs typeface="Times New Roman" panose="02020603050405020304" pitchFamily="18" charset="0"/>
              </a:rPr>
              <a:t>để</a:t>
            </a:r>
            <a:r>
              <a:rPr lang="en-US" sz="1800" dirty="0" smtClean="0">
                <a:latin typeface="Cambria" panose="02040503050406030204" pitchFamily="18" charset="0"/>
                <a:ea typeface="Cambria" panose="02040503050406030204" pitchFamily="18" charset="0"/>
                <a:cs typeface="Times New Roman" panose="02020603050405020304" pitchFamily="18" charset="0"/>
              </a:rPr>
              <a:t> </a:t>
            </a:r>
            <a:r>
              <a:rPr lang="en-US" sz="1800" dirty="0" err="1" smtClean="0">
                <a:latin typeface="Cambria" panose="02040503050406030204" pitchFamily="18" charset="0"/>
                <a:ea typeface="Cambria" panose="02040503050406030204" pitchFamily="18" charset="0"/>
                <a:cs typeface="Times New Roman" panose="02020603050405020304" pitchFamily="18" charset="0"/>
              </a:rPr>
              <a:t>chế</a:t>
            </a:r>
            <a:r>
              <a:rPr lang="en-US" sz="1800" dirty="0" smtClean="0">
                <a:latin typeface="Cambria" panose="02040503050406030204" pitchFamily="18" charset="0"/>
                <a:ea typeface="Cambria" panose="02040503050406030204" pitchFamily="18" charset="0"/>
                <a:cs typeface="Times New Roman" panose="02020603050405020304" pitchFamily="18" charset="0"/>
              </a:rPr>
              <a:t> </a:t>
            </a:r>
            <a:r>
              <a:rPr lang="en-US" sz="1800" dirty="0" err="1" smtClean="0">
                <a:latin typeface="Cambria" panose="02040503050406030204" pitchFamily="18" charset="0"/>
                <a:ea typeface="Cambria" panose="02040503050406030204" pitchFamily="18" charset="0"/>
                <a:cs typeface="Times New Roman" panose="02020603050405020304" pitchFamily="18" charset="0"/>
              </a:rPr>
              <a:t>tạo</a:t>
            </a:r>
            <a:r>
              <a:rPr lang="en-US" sz="1800" dirty="0" smtClean="0">
                <a:latin typeface="Cambria" panose="02040503050406030204" pitchFamily="18" charset="0"/>
                <a:ea typeface="Cambria" panose="02040503050406030204" pitchFamily="18" charset="0"/>
                <a:cs typeface="Times New Roman" panose="02020603050405020304" pitchFamily="18" charset="0"/>
              </a:rPr>
              <a:t> </a:t>
            </a:r>
            <a:r>
              <a:rPr lang="en-US" sz="1800" dirty="0" err="1" smtClean="0">
                <a:latin typeface="Cambria" panose="02040503050406030204" pitchFamily="18" charset="0"/>
                <a:ea typeface="Cambria" panose="02040503050406030204" pitchFamily="18" charset="0"/>
                <a:cs typeface="Times New Roman" panose="02020603050405020304" pitchFamily="18" charset="0"/>
              </a:rPr>
              <a:t>khuôn</a:t>
            </a:r>
            <a:r>
              <a:rPr lang="en-US" sz="1800" dirty="0" smtClean="0">
                <a:latin typeface="Cambria" panose="02040503050406030204" pitchFamily="18" charset="0"/>
                <a:ea typeface="Cambria" panose="02040503050406030204" pitchFamily="18" charset="0"/>
                <a:cs typeface="Times New Roman" panose="02020603050405020304" pitchFamily="18" charset="0"/>
              </a:rPr>
              <a:t> </a:t>
            </a:r>
            <a:r>
              <a:rPr lang="en-US" sz="1800" dirty="0" err="1" smtClean="0">
                <a:latin typeface="Cambria" panose="02040503050406030204" pitchFamily="18" charset="0"/>
                <a:ea typeface="Cambria" panose="02040503050406030204" pitchFamily="18" charset="0"/>
                <a:cs typeface="Times New Roman" panose="02020603050405020304" pitchFamily="18" charset="0"/>
              </a:rPr>
              <a:t>cho</a:t>
            </a:r>
            <a:r>
              <a:rPr lang="en-US" sz="1800" dirty="0" smtClean="0">
                <a:latin typeface="Cambria" panose="02040503050406030204" pitchFamily="18" charset="0"/>
                <a:ea typeface="Cambria" panose="02040503050406030204" pitchFamily="18" charset="0"/>
                <a:cs typeface="Times New Roman" panose="02020603050405020304" pitchFamily="18" charset="0"/>
              </a:rPr>
              <a:t> </a:t>
            </a:r>
            <a:r>
              <a:rPr lang="en-US" sz="1800" dirty="0" err="1" smtClean="0">
                <a:latin typeface="Cambria" panose="02040503050406030204" pitchFamily="18" charset="0"/>
                <a:ea typeface="Cambria" panose="02040503050406030204" pitchFamily="18" charset="0"/>
                <a:cs typeface="Times New Roman" panose="02020603050405020304" pitchFamily="18" charset="0"/>
              </a:rPr>
              <a:t>cano</a:t>
            </a:r>
            <a:r>
              <a:rPr lang="en-US" sz="1800" dirty="0" smtClean="0">
                <a:latin typeface="Cambria" panose="02040503050406030204" pitchFamily="18" charset="0"/>
                <a:ea typeface="Cambria" panose="02040503050406030204" pitchFamily="18" charset="0"/>
                <a:cs typeface="Times New Roman" panose="02020603050405020304" pitchFamily="18" charset="0"/>
              </a:rPr>
              <a:t> </a:t>
            </a:r>
            <a:r>
              <a:rPr lang="en-US" sz="1800" dirty="0" err="1" smtClean="0">
                <a:latin typeface="Cambria" panose="02040503050406030204" pitchFamily="18" charset="0"/>
                <a:ea typeface="Cambria" panose="02040503050406030204" pitchFamily="18" charset="0"/>
                <a:cs typeface="Times New Roman" panose="02020603050405020304" pitchFamily="18" charset="0"/>
              </a:rPr>
              <a:t>có</a:t>
            </a:r>
            <a:r>
              <a:rPr lang="en-US" sz="1800" dirty="0" smtClean="0">
                <a:latin typeface="Cambria" panose="02040503050406030204" pitchFamily="18" charset="0"/>
                <a:ea typeface="Cambria" panose="02040503050406030204" pitchFamily="18" charset="0"/>
                <a:cs typeface="Times New Roman" panose="02020603050405020304" pitchFamily="18" charset="0"/>
              </a:rPr>
              <a:t> </a:t>
            </a:r>
            <a:r>
              <a:rPr lang="en-US" sz="1800" dirty="0" err="1" smtClean="0">
                <a:latin typeface="Cambria" panose="02040503050406030204" pitchFamily="18" charset="0"/>
                <a:ea typeface="Cambria" panose="02040503050406030204" pitchFamily="18" charset="0"/>
                <a:cs typeface="Times New Roman" panose="02020603050405020304" pitchFamily="18" charset="0"/>
              </a:rPr>
              <a:t>chiều</a:t>
            </a:r>
            <a:r>
              <a:rPr lang="en-US" sz="1800" dirty="0" smtClean="0">
                <a:latin typeface="Cambria" panose="02040503050406030204" pitchFamily="18" charset="0"/>
                <a:ea typeface="Cambria" panose="02040503050406030204" pitchFamily="18" charset="0"/>
                <a:cs typeface="Times New Roman" panose="02020603050405020304" pitchFamily="18" charset="0"/>
              </a:rPr>
              <a:t> </a:t>
            </a:r>
            <a:r>
              <a:rPr lang="en-US" sz="1800" dirty="0" err="1" smtClean="0">
                <a:latin typeface="Cambria" panose="02040503050406030204" pitchFamily="18" charset="0"/>
                <a:ea typeface="Cambria" panose="02040503050406030204" pitchFamily="18" charset="0"/>
                <a:cs typeface="Times New Roman" panose="02020603050405020304" pitchFamily="18" charset="0"/>
              </a:rPr>
              <a:t>dài</a:t>
            </a:r>
            <a:r>
              <a:rPr lang="en-US" sz="1800" dirty="0" smtClean="0">
                <a:latin typeface="Cambria" panose="02040503050406030204" pitchFamily="18" charset="0"/>
                <a:ea typeface="Cambria" panose="02040503050406030204" pitchFamily="18" charset="0"/>
                <a:cs typeface="Times New Roman" panose="02020603050405020304" pitchFamily="18" charset="0"/>
              </a:rPr>
              <a:t> 6m </a:t>
            </a:r>
            <a:endParaRPr lang="en-US" sz="1800" dirty="0">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7144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11990F-4BF0-54A3-60DE-5A01F7D3C0DC}"/>
              </a:ext>
            </a:extLst>
          </p:cNvPr>
          <p:cNvSpPr/>
          <p:nvPr/>
        </p:nvSpPr>
        <p:spPr>
          <a:xfrm>
            <a:off x="0" y="0"/>
            <a:ext cx="6096000" cy="2371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5A9045-492D-0BCD-2764-6DF30C16A6CD}"/>
              </a:ext>
            </a:extLst>
          </p:cNvPr>
          <p:cNvSpPr/>
          <p:nvPr/>
        </p:nvSpPr>
        <p:spPr>
          <a:xfrm>
            <a:off x="0" y="-53404"/>
            <a:ext cx="12192000" cy="69114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825114DF-7015-A4E5-3570-B3B4D50A1F54}"/>
              </a:ext>
            </a:extLst>
          </p:cNvPr>
          <p:cNvSpPr/>
          <p:nvPr/>
        </p:nvSpPr>
        <p:spPr>
          <a:xfrm>
            <a:off x="264516" y="322987"/>
            <a:ext cx="6623964"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15">
            <a:extLst>
              <a:ext uri="{FF2B5EF4-FFF2-40B4-BE49-F238E27FC236}">
                <a16:creationId xmlns:a16="http://schemas.microsoft.com/office/drawing/2014/main" id="{79B26C9F-381B-B38A-0256-05516E21BF35}"/>
              </a:ext>
            </a:extLst>
          </p:cNvPr>
          <p:cNvSpPr>
            <a:spLocks noChangeArrowheads="1"/>
          </p:cNvSpPr>
          <p:nvPr/>
        </p:nvSpPr>
        <p:spPr bwMode="auto">
          <a:xfrm>
            <a:off x="286293" y="322987"/>
            <a:ext cx="778150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GB" sz="2500" b="1" dirty="0" smtClean="0">
                <a:solidFill>
                  <a:schemeClr val="bg1"/>
                </a:solidFill>
                <a:latin typeface="Cambria" panose="02040503050406030204" pitchFamily="18" charset="0"/>
                <a:ea typeface="Cambria" panose="02040503050406030204" pitchFamily="18" charset="0"/>
                <a:cs typeface="Arial" panose="020B0604020202020204" pitchFamily="34" charset="0"/>
              </a:rPr>
              <a:t>III.ỨNG DỤNG CỦA CÔNG NGHỆ IN 3D</a:t>
            </a:r>
            <a:endPar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cxnSp>
        <p:nvCxnSpPr>
          <p:cNvPr id="12" name="Straight Connector 11">
            <a:extLst>
              <a:ext uri="{FF2B5EF4-FFF2-40B4-BE49-F238E27FC236}">
                <a16:creationId xmlns:a16="http://schemas.microsoft.com/office/drawing/2014/main" id="{59FF3DBA-E58D-F129-E10A-6CF6F99991C5}"/>
              </a:ext>
            </a:extLst>
          </p:cNvPr>
          <p:cNvCxnSpPr>
            <a:cxnSpLocks/>
          </p:cNvCxnSpPr>
          <p:nvPr/>
        </p:nvCxnSpPr>
        <p:spPr>
          <a:xfrm>
            <a:off x="264516" y="965200"/>
            <a:ext cx="11317884" cy="0"/>
          </a:xfrm>
          <a:prstGeom prst="line">
            <a:avLst/>
          </a:prstGeom>
          <a:ln w="38100">
            <a:solidFill>
              <a:srgbClr val="15848B"/>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CCD50FD-6889-4AB8-A389-0A435EBB1A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6571" t="40808" r="16364" b="43636"/>
          <a:stretch/>
        </p:blipFill>
        <p:spPr>
          <a:xfrm>
            <a:off x="9321735" y="279956"/>
            <a:ext cx="2385356" cy="563116"/>
          </a:xfrm>
          <a:prstGeom prst="rect">
            <a:avLst/>
          </a:prstGeom>
        </p:spPr>
      </p:pic>
      <p:sp>
        <p:nvSpPr>
          <p:cNvPr id="21" name="Content Placeholder 2"/>
          <p:cNvSpPr>
            <a:spLocks noGrp="1"/>
          </p:cNvSpPr>
          <p:nvPr>
            <p:ph idx="1"/>
          </p:nvPr>
        </p:nvSpPr>
        <p:spPr>
          <a:xfrm>
            <a:off x="286294" y="954952"/>
            <a:ext cx="11420797" cy="2938868"/>
          </a:xfrm>
        </p:spPr>
        <p:txBody>
          <a:bodyPr>
            <a:noAutofit/>
          </a:bodyPr>
          <a:lstStyle/>
          <a:p>
            <a:pPr marL="0" indent="0" algn="just">
              <a:lnSpc>
                <a:spcPct val="100000"/>
              </a:lnSpc>
              <a:spcBef>
                <a:spcPts val="0"/>
              </a:spcBef>
              <a:spcAft>
                <a:spcPts val="600"/>
              </a:spcAft>
              <a:buNone/>
            </a:pPr>
            <a:r>
              <a:rPr lang="en-US" sz="2000" b="1" dirty="0">
                <a:latin typeface="Cambria" panose="02040503050406030204" pitchFamily="18" charset="0"/>
                <a:ea typeface="Cambria" panose="02040503050406030204" pitchFamily="18" charset="0"/>
                <a:cs typeface="Times New Roman" panose="02020603050405020304" pitchFamily="18" charset="0"/>
              </a:rPr>
              <a:t>3</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Công</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nghệ</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đóng</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tàu</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vỏ</a:t>
            </a:r>
            <a:r>
              <a:rPr lang="en-US" sz="2000" b="1" dirty="0" smtClean="0">
                <a:latin typeface="Cambria" panose="02040503050406030204" pitchFamily="18" charset="0"/>
                <a:ea typeface="Cambria" panose="02040503050406030204" pitchFamily="18" charset="0"/>
                <a:cs typeface="Times New Roman" panose="02020603050405020304" pitchFamily="18" charset="0"/>
              </a:rPr>
              <a:t> FRP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cỡ</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nhỏ</a:t>
            </a:r>
            <a:r>
              <a:rPr lang="en-US" sz="2000" b="1" dirty="0" smtClean="0">
                <a:latin typeface="Cambria" panose="02040503050406030204" pitchFamily="18" charset="0"/>
                <a:ea typeface="Cambria" panose="02040503050406030204" pitchFamily="18" charset="0"/>
                <a:cs typeface="Times New Roman" panose="02020603050405020304" pitchFamily="18" charset="0"/>
              </a:rPr>
              <a:t>.</a:t>
            </a:r>
          </a:p>
          <a:p>
            <a:pPr algn="just">
              <a:lnSpc>
                <a:spcPct val="100000"/>
              </a:lnSpc>
              <a:spcBef>
                <a:spcPts val="0"/>
              </a:spcBef>
              <a:spcAft>
                <a:spcPts val="600"/>
              </a:spcAft>
              <a:buFont typeface="Wingdings" panose="05000000000000000000" pitchFamily="2" charset="2"/>
              <a:buChar char="Ø"/>
            </a:pPr>
            <a:r>
              <a:rPr lang="en-US" sz="2000" dirty="0" err="1" smtClean="0">
                <a:latin typeface="Cambria" panose="02040503050406030204" pitchFamily="18" charset="0"/>
                <a:ea typeface="Cambria" panose="02040503050406030204" pitchFamily="18" charset="0"/>
              </a:rPr>
              <a:t>Điều</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đặt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biệt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trong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công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nghệ</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chế</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tạo</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tàu</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thuyền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bằng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vật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liệu</a:t>
            </a:r>
            <a:r>
              <a:rPr lang="en-US" sz="2000" dirty="0" smtClean="0">
                <a:latin typeface="Cambria" panose="02040503050406030204" pitchFamily="18" charset="0"/>
                <a:ea typeface="Cambria" panose="02040503050406030204" pitchFamily="18" charset="0"/>
              </a:rPr>
              <a:t> composite </a:t>
            </a:r>
            <a:r>
              <a:rPr lang="en-US" sz="2000" dirty="0" err="1" smtClean="0">
                <a:latin typeface="Cambria" panose="02040503050406030204" pitchFamily="18" charset="0"/>
                <a:ea typeface="Cambria" panose="02040503050406030204" pitchFamily="18" charset="0"/>
              </a:rPr>
              <a:t>là</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phải</a:t>
            </a:r>
            <a:r>
              <a:rPr lang="en-US" sz="2000" dirty="0" smtClean="0">
                <a:latin typeface="Cambria" panose="02040503050406030204" pitchFamily="18" charset="0"/>
                <a:ea typeface="Cambria" panose="02040503050406030204" pitchFamily="18" charset="0"/>
              </a:rPr>
              <a:t> dung </a:t>
            </a:r>
            <a:r>
              <a:rPr lang="en-US" sz="2000" dirty="0" err="1" smtClean="0">
                <a:latin typeface="Cambria" panose="02040503050406030204" pitchFamily="18" charset="0"/>
                <a:ea typeface="Cambria" panose="02040503050406030204" pitchFamily="18" charset="0"/>
              </a:rPr>
              <a:t>khuôn</a:t>
            </a:r>
            <a:r>
              <a:rPr lang="en-US" sz="2000" dirty="0" smtClean="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yếu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tố</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quan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trọng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nhất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nó</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quết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định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chất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lượng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của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sản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phẩm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tính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thẩm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mỹ</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kiểu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dáng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độ</a:t>
            </a:r>
            <a:r>
              <a:rPr lang="en-US" sz="2000" dirty="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bóng</a:t>
            </a:r>
            <a:r>
              <a:rPr lang="en-US" sz="2000" dirty="0" smtClean="0">
                <a:latin typeface="Cambria" panose="02040503050406030204" pitchFamily="18" charset="0"/>
                <a:ea typeface="Cambria" panose="02040503050406030204" pitchFamily="18" charset="0"/>
              </a:rPr>
              <a:t>…</a:t>
            </a:r>
            <a:endParaRPr lang="en-US" sz="2000" dirty="0">
              <a:latin typeface="Cambria" panose="02040503050406030204" pitchFamily="18" charset="0"/>
              <a:ea typeface="Cambria" panose="02040503050406030204" pitchFamily="18" charset="0"/>
            </a:endParaRPr>
          </a:p>
          <a:p>
            <a:pPr algn="just">
              <a:lnSpc>
                <a:spcPct val="100000"/>
              </a:lnSpc>
              <a:spcBef>
                <a:spcPts val="0"/>
              </a:spcBef>
              <a:spcAft>
                <a:spcPts val="600"/>
              </a:spcAft>
              <a:buFont typeface="Wingdings" panose="05000000000000000000" pitchFamily="2" charset="2"/>
              <a:buChar char="Ø"/>
            </a:pPr>
            <a:r>
              <a:rPr lang="en-US" sz="2000" dirty="0" err="1" smtClean="0">
                <a:latin typeface="Cambria" panose="02040503050406030204" pitchFamily="18" charset="0"/>
                <a:ea typeface="Cambria" panose="02040503050406030204" pitchFamily="18" charset="0"/>
              </a:rPr>
              <a:t>Khuôn</a:t>
            </a:r>
            <a:r>
              <a:rPr lang="en-US" sz="2000" dirty="0" smtClean="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có</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thể</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tạo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liền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hoặc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ghép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tùy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thuộc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vào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kích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thước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của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tàu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cơ</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sở</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sản</a:t>
            </a:r>
            <a:r>
              <a:rPr lang="en-US" sz="2000" dirty="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xuất</a:t>
            </a:r>
            <a:r>
              <a:rPr lang="en-US" sz="2000" dirty="0" smtClean="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a:t>
            </a:r>
            <a:r>
              <a:rPr lang="en-US" sz="2000" dirty="0" err="1" smtClean="0">
                <a:latin typeface="Cambria" panose="02040503050406030204" pitchFamily="18" charset="0"/>
                <a:ea typeface="Cambria" panose="02040503050406030204" pitchFamily="18" charset="0"/>
              </a:rPr>
              <a:t>huôn</a:t>
            </a:r>
            <a:r>
              <a:rPr lang="en-US" sz="2000" dirty="0" smtClean="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dương</a:t>
            </a:r>
            <a:r>
              <a:rPr lang="en-US" sz="2000" dirty="0">
                <a:latin typeface="Cambria" panose="02040503050406030204" pitchFamily="18" charset="0"/>
                <a:ea typeface="Cambria" panose="02040503050406030204" pitchFamily="18" charset="0"/>
              </a:rPr>
              <a:t> </a:t>
            </a:r>
            <a:r>
              <a:rPr lang="en-US" sz="2000" dirty="0" smtClean="0">
                <a:latin typeface="Cambria" panose="02040503050406030204" pitchFamily="18" charset="0"/>
                <a:ea typeface="Cambria" panose="02040503050406030204" pitchFamily="18" charset="0"/>
              </a:rPr>
              <a:t>(</a:t>
            </a:r>
            <a:r>
              <a:rPr lang="en-US" sz="2000" dirty="0" err="1" smtClean="0">
                <a:latin typeface="Cambria" panose="02040503050406030204" pitchFamily="18" charset="0"/>
                <a:ea typeface="Cambria" panose="02040503050406030204" pitchFamily="18" charset="0"/>
              </a:rPr>
              <a:t>khuôn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đực</a:t>
            </a:r>
            <a:r>
              <a:rPr lang="en-US" sz="2000" dirty="0" smtClean="0">
                <a:latin typeface="Cambria" panose="02040503050406030204" pitchFamily="18" charset="0"/>
                <a:ea typeface="Cambria" panose="02040503050406030204" pitchFamily="18" charset="0"/>
              </a:rPr>
              <a:t>) dung </a:t>
            </a:r>
            <a:r>
              <a:rPr lang="en-US" sz="2000" dirty="0" err="1" smtClean="0">
                <a:latin typeface="Cambria" panose="02040503050406030204" pitchFamily="18" charset="0"/>
                <a:ea typeface="Cambria" panose="02040503050406030204" pitchFamily="18" charset="0"/>
              </a:rPr>
              <a:t>chế</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tạo</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sản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phẩm</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yêu</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cầu</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cao</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về</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độ</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bóng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bên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trong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khuôn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âm</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khuôn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cái</a:t>
            </a:r>
            <a:r>
              <a:rPr lang="en-US" sz="2000" dirty="0" smtClean="0">
                <a:latin typeface="Cambria" panose="02040503050406030204" pitchFamily="18" charset="0"/>
                <a:ea typeface="Cambria" panose="02040503050406030204" pitchFamily="18" charset="0"/>
              </a:rPr>
              <a:t>) dung </a:t>
            </a:r>
            <a:r>
              <a:rPr lang="en-US" sz="2000" dirty="0" err="1" smtClean="0">
                <a:latin typeface="Cambria" panose="02040503050406030204" pitchFamily="18" charset="0"/>
                <a:ea typeface="Cambria" panose="02040503050406030204" pitchFamily="18" charset="0"/>
              </a:rPr>
              <a:t>chế</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tạo</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sản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phẩm</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yêu</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cầu</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độ</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bóng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bên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ngoài</a:t>
            </a:r>
            <a:r>
              <a:rPr lang="en-US" sz="2000" dirty="0" smtClean="0">
                <a:latin typeface="Cambria" panose="02040503050406030204" pitchFamily="18" charset="0"/>
                <a:ea typeface="Cambria" panose="02040503050406030204" pitchFamily="18" charset="0"/>
              </a:rPr>
              <a:t>.</a:t>
            </a:r>
          </a:p>
          <a:p>
            <a:pPr algn="just">
              <a:lnSpc>
                <a:spcPct val="100000"/>
              </a:lnSpc>
              <a:spcBef>
                <a:spcPts val="0"/>
              </a:spcBef>
              <a:buFont typeface="Wingdings" panose="05000000000000000000" pitchFamily="2" charset="2"/>
              <a:buChar char="Ø"/>
            </a:pPr>
            <a:r>
              <a:rPr lang="en-US" sz="2000" dirty="0" err="1" smtClean="0">
                <a:latin typeface="Cambria" panose="02040503050406030204" pitchFamily="18" charset="0"/>
                <a:ea typeface="Cambria" panose="02040503050406030204" pitchFamily="18" charset="0"/>
              </a:rPr>
              <a:t>Chế</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tạo</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khuôn</a:t>
            </a:r>
            <a:r>
              <a:rPr lang="en-US" sz="2000" dirty="0" smtClean="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vỏ</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tàu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có</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nhiều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cách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như</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cách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người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xưa</a:t>
            </a:r>
            <a:r>
              <a:rPr lang="en-US" sz="2000" dirty="0">
                <a:latin typeface="Cambria" panose="02040503050406030204" pitchFamily="18" charset="0"/>
                <a:ea typeface="Cambria" panose="02040503050406030204" pitchFamily="18" charset="0"/>
              </a:rPr>
              <a:t> hay </a:t>
            </a:r>
            <a:r>
              <a:rPr lang="en-US" sz="2000" dirty="0" err="1">
                <a:latin typeface="Cambria" panose="02040503050406030204" pitchFamily="18" charset="0"/>
                <a:ea typeface="Cambria" panose="02040503050406030204" pitchFamily="18" charset="0"/>
              </a:rPr>
              <a:t>làm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đắp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mô</a:t>
            </a:r>
            <a:r>
              <a:rPr lang="en-US" sz="2000" dirty="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đất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theo</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tuyến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hình</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tàu</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dựng</a:t>
            </a:r>
            <a:r>
              <a:rPr lang="en-US" sz="2000" dirty="0" smtClean="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xương</a:t>
            </a:r>
            <a:r>
              <a:rPr lang="en-US" sz="2000" dirty="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tàu</a:t>
            </a:r>
            <a:r>
              <a:rPr lang="en-US" sz="2000" dirty="0" smtClean="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bằng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gỗ</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rẻ</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tiền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hoặc</a:t>
            </a:r>
            <a:r>
              <a:rPr lang="en-US" sz="2000" dirty="0">
                <a:latin typeface="Cambria" panose="02040503050406030204" pitchFamily="18" charset="0"/>
                <a:ea typeface="Cambria" panose="02040503050406030204" pitchFamily="18" charset="0"/>
              </a:rPr>
              <a:t> </a:t>
            </a:r>
            <a:r>
              <a:rPr lang="en-US" sz="2000" dirty="0" smtClean="0">
                <a:latin typeface="Cambria" panose="02040503050406030204" pitchFamily="18" charset="0"/>
                <a:ea typeface="Cambria" panose="02040503050406030204" pitchFamily="18" charset="0"/>
              </a:rPr>
              <a:t>dung </a:t>
            </a:r>
            <a:r>
              <a:rPr lang="en-US" sz="2000" dirty="0" err="1" smtClean="0">
                <a:latin typeface="Cambria" panose="02040503050406030204" pitchFamily="18" charset="0"/>
                <a:ea typeface="Cambria" panose="02040503050406030204" pitchFamily="18" charset="0"/>
              </a:rPr>
              <a:t>máy</a:t>
            </a:r>
            <a:r>
              <a:rPr lang="en-US" sz="2000" dirty="0" smtClean="0">
                <a:latin typeface="Cambria" panose="02040503050406030204" pitchFamily="18" charset="0"/>
                <a:ea typeface="Cambria" panose="02040503050406030204" pitchFamily="18" charset="0"/>
              </a:rPr>
              <a:t> CNC </a:t>
            </a:r>
            <a:r>
              <a:rPr lang="en-US" sz="2000" dirty="0" err="1" smtClean="0">
                <a:latin typeface="Cambria" panose="02040503050406030204" pitchFamily="18" charset="0"/>
                <a:ea typeface="Cambria" panose="02040503050406030204" pitchFamily="18" charset="0"/>
              </a:rPr>
              <a:t>cắt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gọt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khối</a:t>
            </a:r>
            <a:r>
              <a:rPr lang="en-US" sz="2000" dirty="0" smtClean="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xốp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lớn</a:t>
            </a:r>
            <a:r>
              <a:rPr lang="en-US" sz="2000" dirty="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theo</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kích</a:t>
            </a:r>
            <a:r>
              <a:rPr lang="en-US" sz="2000" dirty="0" smtClean="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thước</a:t>
            </a:r>
            <a:r>
              <a:rPr lang="en-US" sz="2000" dirty="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tàu</a:t>
            </a:r>
            <a:r>
              <a:rPr lang="en-US" sz="2000" dirty="0" smtClean="0">
                <a:latin typeface="Cambria" panose="02040503050406030204" pitchFamily="18" charset="0"/>
                <a:ea typeface="Cambria" panose="02040503050406030204" pitchFamily="18" charset="0"/>
              </a:rPr>
              <a:t>.</a:t>
            </a:r>
            <a:endParaRPr lang="en-US" sz="2000" dirty="0">
              <a:latin typeface="Cambria" panose="02040503050406030204" pitchFamily="18" charset="0"/>
              <a:ea typeface="Cambria" panose="02040503050406030204" pitchFamily="18" charset="0"/>
            </a:endParaRPr>
          </a:p>
          <a:p>
            <a:pPr algn="just">
              <a:lnSpc>
                <a:spcPct val="100000"/>
              </a:lnSpc>
              <a:spcBef>
                <a:spcPts val="0"/>
              </a:spcBef>
            </a:pPr>
            <a:endParaRPr lang="en-US" sz="2000" dirty="0">
              <a:latin typeface="Cambria" panose="02040503050406030204" pitchFamily="18" charset="0"/>
              <a:ea typeface="Cambria" panose="02040503050406030204" pitchFamily="18" charset="0"/>
              <a:cs typeface="Times New Roman" panose="02020603050405020304" pitchFamily="18" charset="0"/>
            </a:endParaRPr>
          </a:p>
        </p:txBody>
      </p:sp>
      <p:sp>
        <p:nvSpPr>
          <p:cNvPr id="25" name="Content Placeholder 2"/>
          <p:cNvSpPr txBox="1">
            <a:spLocks/>
          </p:cNvSpPr>
          <p:nvPr/>
        </p:nvSpPr>
        <p:spPr>
          <a:xfrm>
            <a:off x="4484311" y="5824404"/>
            <a:ext cx="1340272" cy="5542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Font typeface="Arial" panose="020B0604020202020204" pitchFamily="34" charset="0"/>
              <a:buNone/>
            </a:pPr>
            <a:r>
              <a:rPr lang="en-US" sz="2000" dirty="0" err="1" smtClean="0">
                <a:latin typeface="Cambria" panose="02040503050406030204" pitchFamily="18" charset="0"/>
                <a:ea typeface="Cambria" panose="02040503050406030204" pitchFamily="18" charset="0"/>
                <a:cs typeface="Times New Roman" panose="02020603050405020304" pitchFamily="18" charset="0"/>
              </a:rPr>
              <a:t>Khuôn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đất</a:t>
            </a:r>
            <a:endParaRPr lang="en-US" sz="2000" dirty="0">
              <a:latin typeface="Cambria" panose="02040503050406030204" pitchFamily="18" charset="0"/>
              <a:ea typeface="Cambria" panose="02040503050406030204" pitchFamily="18" charset="0"/>
              <a:cs typeface="Times New Roman" panose="02020603050405020304" pitchFamily="18" charset="0"/>
            </a:endParaRPr>
          </a:p>
        </p:txBody>
      </p:sp>
      <p:pic>
        <p:nvPicPr>
          <p:cNvPr id="2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6368" y="4202747"/>
            <a:ext cx="2201825" cy="162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3959" y="4219928"/>
            <a:ext cx="2645051" cy="1609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02205" y="4213802"/>
            <a:ext cx="2126174" cy="161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Content Placeholder 2"/>
          <p:cNvSpPr txBox="1">
            <a:spLocks/>
          </p:cNvSpPr>
          <p:nvPr/>
        </p:nvSpPr>
        <p:spPr>
          <a:xfrm>
            <a:off x="6751065" y="5824404"/>
            <a:ext cx="1316736" cy="5492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Font typeface="Arial" panose="020B0604020202020204" pitchFamily="34" charset="0"/>
              <a:buNone/>
            </a:pPr>
            <a:r>
              <a:rPr lang="en-US" sz="2000" dirty="0" err="1">
                <a:latin typeface="Cambria" panose="02040503050406030204" pitchFamily="18" charset="0"/>
                <a:ea typeface="Cambria" panose="02040503050406030204" pitchFamily="18" charset="0"/>
                <a:cs typeface="Times New Roman" panose="02020603050405020304" pitchFamily="18" charset="0"/>
              </a:rPr>
              <a:t>Khuôn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gỗ</a:t>
            </a:r>
            <a:endParaRPr lang="en-US" sz="2000" dirty="0">
              <a:latin typeface="Times New Roman" panose="02020603050405020304" pitchFamily="18" charset="0"/>
              <a:cs typeface="Times New Roman" panose="02020603050405020304" pitchFamily="18" charset="0"/>
            </a:endParaRPr>
          </a:p>
        </p:txBody>
      </p:sp>
      <p:sp>
        <p:nvSpPr>
          <p:cNvPr id="32" name="Content Placeholder 2"/>
          <p:cNvSpPr txBox="1">
            <a:spLocks/>
          </p:cNvSpPr>
          <p:nvPr/>
        </p:nvSpPr>
        <p:spPr>
          <a:xfrm>
            <a:off x="8994283" y="5824503"/>
            <a:ext cx="2670308" cy="6089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Font typeface="Arial" panose="020B0604020202020204" pitchFamily="34" charset="0"/>
              <a:buNone/>
            </a:pPr>
            <a:r>
              <a:rPr lang="en-US" sz="2000" dirty="0" err="1">
                <a:latin typeface="Cambria" panose="02040503050406030204" pitchFamily="18" charset="0"/>
                <a:ea typeface="Cambria" panose="02040503050406030204" pitchFamily="18" charset="0"/>
                <a:cs typeface="Times New Roman" panose="02020603050405020304" pitchFamily="18" charset="0"/>
              </a:rPr>
              <a:t>Khuôn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phay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cắt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gọt</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pic>
        <p:nvPicPr>
          <p:cNvPr id="33" name="Picture 32"/>
          <p:cNvPicPr/>
          <p:nvPr/>
        </p:nvPicPr>
        <p:blipFill>
          <a:blip r:embed="rId6"/>
          <a:stretch>
            <a:fillRect/>
          </a:stretch>
        </p:blipFill>
        <p:spPr>
          <a:xfrm>
            <a:off x="457586" y="4048731"/>
            <a:ext cx="3499316" cy="1817089"/>
          </a:xfrm>
          <a:prstGeom prst="rect">
            <a:avLst/>
          </a:prstGeom>
        </p:spPr>
      </p:pic>
      <p:sp>
        <p:nvSpPr>
          <p:cNvPr id="34" name="Content Placeholder 2"/>
          <p:cNvSpPr txBox="1">
            <a:spLocks/>
          </p:cNvSpPr>
          <p:nvPr/>
        </p:nvSpPr>
        <p:spPr>
          <a:xfrm>
            <a:off x="441960" y="5835459"/>
            <a:ext cx="1781237" cy="5492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Font typeface="Arial" panose="020B0604020202020204" pitchFamily="34" charset="0"/>
              <a:buNone/>
            </a:pPr>
            <a:r>
              <a:rPr lang="en-US" sz="2000" dirty="0" err="1" smtClean="0">
                <a:latin typeface="Cambria" panose="02040503050406030204" pitchFamily="18" charset="0"/>
                <a:ea typeface="Cambria" panose="02040503050406030204" pitchFamily="18" charset="0"/>
                <a:cs typeface="Times New Roman" panose="02020603050405020304" pitchFamily="18" charset="0"/>
              </a:rPr>
              <a:t>Khuôn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dương</a:t>
            </a:r>
            <a:endParaRPr lang="en-US" sz="2000" dirty="0">
              <a:latin typeface="Cambria" panose="02040503050406030204" pitchFamily="18" charset="0"/>
              <a:ea typeface="Cambria" panose="02040503050406030204" pitchFamily="18" charset="0"/>
              <a:cs typeface="Times New Roman" panose="02020603050405020304" pitchFamily="18" charset="0"/>
            </a:endParaRPr>
          </a:p>
        </p:txBody>
      </p:sp>
      <p:sp>
        <p:nvSpPr>
          <p:cNvPr id="35" name="Content Placeholder 2"/>
          <p:cNvSpPr txBox="1">
            <a:spLocks/>
          </p:cNvSpPr>
          <p:nvPr/>
        </p:nvSpPr>
        <p:spPr>
          <a:xfrm>
            <a:off x="2343126" y="5854316"/>
            <a:ext cx="1316736" cy="5492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Font typeface="Arial" panose="020B0604020202020204" pitchFamily="34" charset="0"/>
              <a:buNone/>
            </a:pPr>
            <a:r>
              <a:rPr lang="en-US" sz="2000" dirty="0" err="1" smtClean="0">
                <a:latin typeface="Cambria" panose="02040503050406030204" pitchFamily="18" charset="0"/>
                <a:ea typeface="Cambria" panose="02040503050406030204" pitchFamily="18" charset="0"/>
                <a:cs typeface="Times New Roman" panose="02020603050405020304" pitchFamily="18" charset="0"/>
              </a:rPr>
              <a:t>Khuôn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âm</a:t>
            </a:r>
            <a:endParaRPr lang="en-US" sz="2000" dirty="0">
              <a:latin typeface="Cambria" panose="02040503050406030204" pitchFamily="18" charset="0"/>
              <a:ea typeface="Cambria" panose="02040503050406030204" pitchFamily="18" charset="0"/>
              <a:cs typeface="Times New Roman" panose="02020603050405020304" pitchFamily="18" charset="0"/>
            </a:endParaRPr>
          </a:p>
        </p:txBody>
      </p:sp>
      <p:sp>
        <p:nvSpPr>
          <p:cNvPr id="18" name="Content Placeholder 2"/>
          <p:cNvSpPr txBox="1">
            <a:spLocks/>
          </p:cNvSpPr>
          <p:nvPr/>
        </p:nvSpPr>
        <p:spPr>
          <a:xfrm>
            <a:off x="3018103" y="6188533"/>
            <a:ext cx="1781237" cy="5492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Font typeface="Arial" panose="020B0604020202020204" pitchFamily="34" charset="0"/>
              <a:buNone/>
            </a:pPr>
            <a:endParaRPr lang="en-US" sz="2000" dirty="0">
              <a:latin typeface="Cambria" panose="02040503050406030204" pitchFamily="18" charset="0"/>
              <a:ea typeface="Cambria" panose="02040503050406030204" pitchFamily="18" charset="0"/>
              <a:cs typeface="Times New Roman" panose="02020603050405020304" pitchFamily="18" charset="0"/>
            </a:endParaRPr>
          </a:p>
        </p:txBody>
      </p:sp>
      <p:sp>
        <p:nvSpPr>
          <p:cNvPr id="19" name="Content Placeholder 2"/>
          <p:cNvSpPr txBox="1">
            <a:spLocks/>
          </p:cNvSpPr>
          <p:nvPr/>
        </p:nvSpPr>
        <p:spPr>
          <a:xfrm>
            <a:off x="2809801" y="6200282"/>
            <a:ext cx="6373781" cy="5492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Font typeface="Arial" panose="020B0604020202020204" pitchFamily="34" charset="0"/>
              <a:buNone/>
            </a:pPr>
            <a:r>
              <a:rPr lang="en-US" sz="2000" dirty="0" err="1" smtClean="0">
                <a:latin typeface="Cambria" panose="02040503050406030204" pitchFamily="18" charset="0"/>
                <a:ea typeface="Cambria" panose="02040503050406030204" pitchFamily="18" charset="0"/>
                <a:cs typeface="Times New Roman" panose="02020603050405020304" pitchFamily="18" charset="0"/>
              </a:rPr>
              <a:t>Hình</a:t>
            </a:r>
            <a:r>
              <a:rPr lang="en-US" sz="2000" dirty="0" smtClean="0">
                <a:latin typeface="Cambria" panose="02040503050406030204" pitchFamily="18" charset="0"/>
                <a:ea typeface="Cambria" panose="02040503050406030204" pitchFamily="18" charset="0"/>
                <a:cs typeface="Times New Roman" panose="02020603050405020304" pitchFamily="18" charset="0"/>
              </a:rPr>
              <a:t> 9.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Hình</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ảnh</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một</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số</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kiểu</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khuôn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cho</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vỏ</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tàu</a:t>
            </a:r>
            <a:r>
              <a:rPr lang="en-US" sz="2000" dirty="0" smtClean="0">
                <a:latin typeface="Cambria" panose="02040503050406030204" pitchFamily="18" charset="0"/>
                <a:ea typeface="Cambria" panose="02040503050406030204" pitchFamily="18" charset="0"/>
                <a:cs typeface="Times New Roman" panose="02020603050405020304" pitchFamily="18" charset="0"/>
              </a:rPr>
              <a:t> FRP</a:t>
            </a:r>
            <a:endParaRPr lang="en-US" sz="2000" dirty="0">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908406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11990F-4BF0-54A3-60DE-5A01F7D3C0DC}"/>
              </a:ext>
            </a:extLst>
          </p:cNvPr>
          <p:cNvSpPr/>
          <p:nvPr/>
        </p:nvSpPr>
        <p:spPr>
          <a:xfrm>
            <a:off x="0" y="0"/>
            <a:ext cx="6096000" cy="2371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5A9045-492D-0BCD-2764-6DF30C16A6CD}"/>
              </a:ext>
            </a:extLst>
          </p:cNvPr>
          <p:cNvSpPr/>
          <p:nvPr/>
        </p:nvSpPr>
        <p:spPr>
          <a:xfrm>
            <a:off x="-103886" y="-162560"/>
            <a:ext cx="12295886" cy="71379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825114DF-7015-A4E5-3570-B3B4D50A1F54}"/>
              </a:ext>
            </a:extLst>
          </p:cNvPr>
          <p:cNvSpPr/>
          <p:nvPr/>
        </p:nvSpPr>
        <p:spPr>
          <a:xfrm>
            <a:off x="264516" y="322987"/>
            <a:ext cx="7924444"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15">
            <a:extLst>
              <a:ext uri="{FF2B5EF4-FFF2-40B4-BE49-F238E27FC236}">
                <a16:creationId xmlns:a16="http://schemas.microsoft.com/office/drawing/2014/main" id="{79B26C9F-381B-B38A-0256-05516E21BF35}"/>
              </a:ext>
            </a:extLst>
          </p:cNvPr>
          <p:cNvSpPr>
            <a:spLocks noChangeArrowheads="1"/>
          </p:cNvSpPr>
          <p:nvPr/>
        </p:nvSpPr>
        <p:spPr bwMode="auto">
          <a:xfrm>
            <a:off x="264516" y="322987"/>
            <a:ext cx="870676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GB" sz="2500" b="1" dirty="0" smtClean="0">
                <a:solidFill>
                  <a:schemeClr val="bg1"/>
                </a:solidFill>
                <a:latin typeface="Cambria" panose="02040503050406030204" pitchFamily="18" charset="0"/>
                <a:ea typeface="Cambria" panose="02040503050406030204" pitchFamily="18" charset="0"/>
                <a:cs typeface="Arial" panose="020B0604020202020204" pitchFamily="34" charset="0"/>
              </a:rPr>
              <a:t>VI. ÁP DỤNG IN 3D TRONG ĐÓNG TÀU FRP CỠ NHỎ</a:t>
            </a:r>
            <a:endPar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cxnSp>
        <p:nvCxnSpPr>
          <p:cNvPr id="12" name="Straight Connector 11">
            <a:extLst>
              <a:ext uri="{FF2B5EF4-FFF2-40B4-BE49-F238E27FC236}">
                <a16:creationId xmlns:a16="http://schemas.microsoft.com/office/drawing/2014/main" id="{59FF3DBA-E58D-F129-E10A-6CF6F99991C5}"/>
              </a:ext>
            </a:extLst>
          </p:cNvPr>
          <p:cNvCxnSpPr>
            <a:cxnSpLocks/>
          </p:cNvCxnSpPr>
          <p:nvPr/>
        </p:nvCxnSpPr>
        <p:spPr>
          <a:xfrm>
            <a:off x="264516" y="965200"/>
            <a:ext cx="11317884" cy="0"/>
          </a:xfrm>
          <a:prstGeom prst="line">
            <a:avLst/>
          </a:prstGeom>
          <a:ln w="38100">
            <a:solidFill>
              <a:srgbClr val="15848B"/>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CCD50FD-6889-4AB8-A389-0A435EBB1A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6571" t="40808" r="16364" b="43636"/>
          <a:stretch/>
        </p:blipFill>
        <p:spPr>
          <a:xfrm>
            <a:off x="9321735" y="279956"/>
            <a:ext cx="2385356" cy="563116"/>
          </a:xfrm>
          <a:prstGeom prst="rect">
            <a:avLst/>
          </a:prstGeom>
        </p:spPr>
      </p:pic>
      <p:sp>
        <p:nvSpPr>
          <p:cNvPr id="21" name="Content Placeholder 2"/>
          <p:cNvSpPr>
            <a:spLocks noGrp="1"/>
          </p:cNvSpPr>
          <p:nvPr>
            <p:ph idx="1"/>
          </p:nvPr>
        </p:nvSpPr>
        <p:spPr>
          <a:xfrm>
            <a:off x="286294" y="954952"/>
            <a:ext cx="11420797" cy="1731061"/>
          </a:xfrm>
        </p:spPr>
        <p:txBody>
          <a:bodyPr>
            <a:noAutofit/>
          </a:bodyPr>
          <a:lstStyle/>
          <a:p>
            <a:pPr marL="457200" indent="-457200" algn="just">
              <a:lnSpc>
                <a:spcPct val="100000"/>
              </a:lnSpc>
              <a:spcBef>
                <a:spcPts val="0"/>
              </a:spcBef>
              <a:buAutoNum type="arabicPeriod"/>
            </a:pPr>
            <a:r>
              <a:rPr lang="en-US" sz="2000" b="1" dirty="0" err="1" smtClean="0">
                <a:latin typeface="Cambria" panose="02040503050406030204" pitchFamily="18" charset="0"/>
                <a:ea typeface="Cambria" panose="02040503050406030204" pitchFamily="18" charset="0"/>
                <a:cs typeface="Times New Roman" panose="02020603050405020304" pitchFamily="18" charset="0"/>
              </a:rPr>
              <a:t>Quá</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trình</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kết</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hợp</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công</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nghệ</a:t>
            </a:r>
            <a:r>
              <a:rPr lang="en-US" sz="2000" b="1" dirty="0" smtClean="0">
                <a:latin typeface="Cambria" panose="02040503050406030204" pitchFamily="18" charset="0"/>
                <a:ea typeface="Cambria" panose="02040503050406030204" pitchFamily="18" charset="0"/>
                <a:cs typeface="Times New Roman" panose="02020603050405020304" pitchFamily="18" charset="0"/>
              </a:rPr>
              <a:t> in 3D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và</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công</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ngệ</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truyền</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thống</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chế</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tạo</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tàu</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vỏ</a:t>
            </a:r>
            <a:r>
              <a:rPr lang="en-US" sz="2000" b="1" dirty="0">
                <a:latin typeface="Cambria" panose="02040503050406030204" pitchFamily="18" charset="0"/>
                <a:ea typeface="Cambria" panose="02040503050406030204" pitchFamily="18" charset="0"/>
                <a:cs typeface="Times New Roman" panose="02020603050405020304" pitchFamily="18" charset="0"/>
              </a:rPr>
              <a:t> FRP </a:t>
            </a:r>
            <a:r>
              <a:rPr lang="en-US" sz="2000" b="1" dirty="0" err="1">
                <a:latin typeface="Cambria" panose="02040503050406030204" pitchFamily="18" charset="0"/>
                <a:ea typeface="Cambria" panose="02040503050406030204" pitchFamily="18" charset="0"/>
                <a:cs typeface="Times New Roman" panose="02020603050405020304" pitchFamily="18" charset="0"/>
              </a:rPr>
              <a:t>cỡ</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nhỏ</a:t>
            </a:r>
            <a:r>
              <a:rPr lang="en-US" sz="2000" b="1" dirty="0" smtClean="0">
                <a:latin typeface="Cambria" panose="02040503050406030204" pitchFamily="18" charset="0"/>
                <a:ea typeface="Cambria" panose="02040503050406030204" pitchFamily="18" charset="0"/>
                <a:cs typeface="Times New Roman" panose="02020603050405020304" pitchFamily="18" charset="0"/>
              </a:rPr>
              <a:t>.</a:t>
            </a:r>
          </a:p>
          <a:p>
            <a:pPr algn="just">
              <a:lnSpc>
                <a:spcPct val="130000"/>
              </a:lnSpc>
              <a:spcBef>
                <a:spcPts val="0"/>
              </a:spcBef>
              <a:buFont typeface="Wingdings" panose="05000000000000000000" pitchFamily="2" charset="2"/>
              <a:buChar char="Ø"/>
            </a:pPr>
            <a:r>
              <a:rPr lang="en-US" sz="2000" dirty="0" smtClean="0">
                <a:latin typeface="Cambria" panose="02040503050406030204" pitchFamily="18" charset="0"/>
                <a:ea typeface="Cambria" panose="02040503050406030204" pitchFamily="18" charset="0"/>
                <a:cs typeface="Times New Roman" panose="02020603050405020304" pitchFamily="18" charset="0"/>
              </a:rPr>
              <a:t>Qua </a:t>
            </a:r>
            <a:r>
              <a:rPr lang="en-US" sz="2000" dirty="0" err="1">
                <a:latin typeface="Cambria" panose="02040503050406030204" pitchFamily="18" charset="0"/>
                <a:ea typeface="Cambria" panose="02040503050406030204" pitchFamily="18" charset="0"/>
                <a:cs typeface="Times New Roman" panose="02020603050405020304" pitchFamily="18" charset="0"/>
              </a:rPr>
              <a:t>quá</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trình</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tìm</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hiểu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nghiên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cứu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in 3D ở </a:t>
            </a:r>
            <a:r>
              <a:rPr lang="en-US" sz="2000" dirty="0" err="1">
                <a:latin typeface="Cambria" panose="02040503050406030204" pitchFamily="18" charset="0"/>
                <a:ea typeface="Cambria" panose="02040503050406030204" pitchFamily="18" charset="0"/>
                <a:cs typeface="Times New Roman" panose="02020603050405020304" pitchFamily="18" charset="0"/>
              </a:rPr>
              <a:t>thế</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giới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và</a:t>
            </a:r>
            <a:r>
              <a:rPr lang="en-US" sz="2000" dirty="0">
                <a:latin typeface="Cambria" panose="02040503050406030204" pitchFamily="18" charset="0"/>
                <a:ea typeface="Cambria" panose="02040503050406030204" pitchFamily="18" charset="0"/>
                <a:cs typeface="Times New Roman" panose="02020603050405020304" pitchFamily="18" charset="0"/>
              </a:rPr>
              <a:t> ở </a:t>
            </a:r>
            <a:r>
              <a:rPr lang="en-US" sz="2000" dirty="0" err="1">
                <a:latin typeface="Cambria" panose="02040503050406030204" pitchFamily="18" charset="0"/>
                <a:ea typeface="Cambria" panose="02040503050406030204" pitchFamily="18" charset="0"/>
                <a:cs typeface="Times New Roman" panose="02020603050405020304" pitchFamily="18" charset="0"/>
              </a:rPr>
              <a:t>Việt</a:t>
            </a:r>
            <a:r>
              <a:rPr lang="en-US" sz="2000" dirty="0">
                <a:latin typeface="Cambria" panose="02040503050406030204" pitchFamily="18" charset="0"/>
                <a:ea typeface="Cambria" panose="02040503050406030204" pitchFamily="18" charset="0"/>
                <a:cs typeface="Times New Roman" panose="02020603050405020304" pitchFamily="18" charset="0"/>
              </a:rPr>
              <a:t> Nam,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đóng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tàu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vỏ</a:t>
            </a:r>
            <a:r>
              <a:rPr lang="en-US" sz="2000" dirty="0">
                <a:latin typeface="Cambria" panose="02040503050406030204" pitchFamily="18" charset="0"/>
                <a:ea typeface="Cambria" panose="02040503050406030204" pitchFamily="18" charset="0"/>
                <a:cs typeface="Times New Roman" panose="02020603050405020304" pitchFamily="18" charset="0"/>
              </a:rPr>
              <a:t> FRP </a:t>
            </a:r>
            <a:r>
              <a:rPr lang="en-US" sz="2000" dirty="0" err="1">
                <a:latin typeface="Cambria" panose="02040503050406030204" pitchFamily="18" charset="0"/>
                <a:ea typeface="Cambria" panose="02040503050406030204" pitchFamily="18" charset="0"/>
                <a:cs typeface="Times New Roman" panose="02020603050405020304" pitchFamily="18" charset="0"/>
              </a:rPr>
              <a:t>cỡ</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nhỏ</a:t>
            </a:r>
            <a:r>
              <a:rPr lang="en-US" sz="2000" dirty="0">
                <a:latin typeface="Cambria" panose="02040503050406030204" pitchFamily="18" charset="0"/>
                <a:ea typeface="Cambria" panose="02040503050406030204" pitchFamily="18" charset="0"/>
                <a:cs typeface="Times New Roman" panose="02020603050405020304" pitchFamily="18" charset="0"/>
              </a:rPr>
              <a:t> ở </a:t>
            </a:r>
            <a:r>
              <a:rPr lang="en-US" sz="2000" dirty="0" err="1">
                <a:latin typeface="Cambria" panose="02040503050406030204" pitchFamily="18" charset="0"/>
                <a:ea typeface="Cambria" panose="02040503050406030204" pitchFamily="18" charset="0"/>
                <a:cs typeface="Times New Roman" panose="02020603050405020304" pitchFamily="18" charset="0"/>
              </a:rPr>
              <a:t>Việt</a:t>
            </a:r>
            <a:r>
              <a:rPr lang="en-US" sz="2000" dirty="0">
                <a:latin typeface="Cambria" panose="02040503050406030204" pitchFamily="18" charset="0"/>
                <a:ea typeface="Cambria" panose="02040503050406030204" pitchFamily="18" charset="0"/>
                <a:cs typeface="Times New Roman" panose="02020603050405020304" pitchFamily="18" charset="0"/>
              </a:rPr>
              <a:t> Nam. </a:t>
            </a:r>
            <a:r>
              <a:rPr lang="en-US" sz="2000" dirty="0" err="1">
                <a:latin typeface="Cambria" panose="02040503050406030204" pitchFamily="18" charset="0"/>
                <a:ea typeface="Cambria" panose="02040503050406030204" pitchFamily="18" charset="0"/>
                <a:cs typeface="Times New Roman" panose="02020603050405020304" pitchFamily="18" charset="0"/>
              </a:rPr>
              <a:t>Nhận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thấy</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rằng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có</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thể</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áp</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dụng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in 3D </a:t>
            </a:r>
            <a:r>
              <a:rPr lang="en-US" sz="2000" dirty="0" err="1">
                <a:latin typeface="Cambria" panose="02040503050406030204" pitchFamily="18" charset="0"/>
                <a:ea typeface="Cambria" panose="02040503050406030204" pitchFamily="18" charset="0"/>
                <a:cs typeface="Times New Roman" panose="02020603050405020304" pitchFamily="18" charset="0"/>
              </a:rPr>
              <a:t>kết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hợp</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với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chế</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tạo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khuôn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truyền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thống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để</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chế</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tạo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khuôn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vỏ</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tàu</a:t>
            </a:r>
            <a:r>
              <a:rPr lang="en-US" sz="2000" dirty="0">
                <a:latin typeface="Cambria" panose="02040503050406030204" pitchFamily="18" charset="0"/>
                <a:ea typeface="Cambria" panose="02040503050406030204" pitchFamily="18" charset="0"/>
                <a:cs typeface="Times New Roman" panose="02020603050405020304" pitchFamily="18" charset="0"/>
              </a:rPr>
              <a:t> FRP </a:t>
            </a:r>
            <a:r>
              <a:rPr lang="en-US" sz="2000" dirty="0" err="1">
                <a:latin typeface="Cambria" panose="02040503050406030204" pitchFamily="18" charset="0"/>
                <a:ea typeface="Cambria" panose="02040503050406030204" pitchFamily="18" charset="0"/>
                <a:cs typeface="Times New Roman" panose="02020603050405020304" pitchFamily="18" charset="0"/>
              </a:rPr>
              <a:t>cỡ</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nhỏ</a:t>
            </a:r>
            <a:r>
              <a:rPr lang="en-US" sz="2000" dirty="0">
                <a:latin typeface="Cambria" panose="02040503050406030204" pitchFamily="18" charset="0"/>
                <a:ea typeface="Cambria" panose="02040503050406030204" pitchFamily="18" charset="0"/>
                <a:cs typeface="Times New Roman" panose="02020603050405020304" pitchFamily="18" charset="0"/>
              </a:rPr>
              <a:t> ở </a:t>
            </a:r>
            <a:r>
              <a:rPr lang="en-US" sz="2000" dirty="0" err="1">
                <a:latin typeface="Cambria" panose="02040503050406030204" pitchFamily="18" charset="0"/>
                <a:ea typeface="Cambria" panose="02040503050406030204" pitchFamily="18" charset="0"/>
                <a:cs typeface="Times New Roman" panose="02020603050405020304" pitchFamily="18" charset="0"/>
              </a:rPr>
              <a:t>Việt</a:t>
            </a:r>
            <a:r>
              <a:rPr lang="en-US" sz="2000" dirty="0">
                <a:latin typeface="Cambria" panose="02040503050406030204" pitchFamily="18" charset="0"/>
                <a:ea typeface="Cambria" panose="02040503050406030204" pitchFamily="18" charset="0"/>
                <a:cs typeface="Times New Roman" panose="02020603050405020304" pitchFamily="18" charset="0"/>
              </a:rPr>
              <a:t> Nam.</a:t>
            </a:r>
          </a:p>
          <a:p>
            <a:pPr marL="0" indent="0">
              <a:buNone/>
            </a:pPr>
            <a:endParaRPr lang="en-US" sz="2000" dirty="0">
              <a:latin typeface="Cambria" panose="02040503050406030204" pitchFamily="18" charset="0"/>
              <a:ea typeface="Cambria" panose="02040503050406030204" pitchFamily="18" charset="0"/>
            </a:endParaRPr>
          </a:p>
        </p:txBody>
      </p:sp>
      <p:sp>
        <p:nvSpPr>
          <p:cNvPr id="10" name="Content Placeholder 2"/>
          <p:cNvSpPr txBox="1">
            <a:spLocks/>
          </p:cNvSpPr>
          <p:nvPr/>
        </p:nvSpPr>
        <p:spPr>
          <a:xfrm>
            <a:off x="3529330" y="2585556"/>
            <a:ext cx="4991100" cy="530352"/>
          </a:xfrm>
          <a:prstGeom prst="rect">
            <a:avLst/>
          </a:prstGeom>
          <a:ln w="3175">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sz="2000" dirty="0" smtClean="0">
                <a:latin typeface="Cambria" panose="02040503050406030204" pitchFamily="18" charset="0"/>
                <a:ea typeface="Cambria" panose="02040503050406030204" pitchFamily="18" charset="0"/>
                <a:cs typeface="Times New Roman" panose="02020603050405020304" pitchFamily="18" charset="0"/>
              </a:rPr>
              <a:t>TIẾP NHẬN YÊU CẦU TỪ KHÁCH HÀNG</a:t>
            </a:r>
            <a:endParaRPr lang="en-US" sz="2000" dirty="0">
              <a:latin typeface="Cambria" panose="02040503050406030204" pitchFamily="18" charset="0"/>
              <a:ea typeface="Cambria" panose="02040503050406030204" pitchFamily="18" charset="0"/>
              <a:cs typeface="Times New Roman" panose="02020603050405020304" pitchFamily="18" charset="0"/>
            </a:endParaRPr>
          </a:p>
        </p:txBody>
      </p:sp>
      <p:sp>
        <p:nvSpPr>
          <p:cNvPr id="11" name="Content Placeholder 2"/>
          <p:cNvSpPr txBox="1">
            <a:spLocks/>
          </p:cNvSpPr>
          <p:nvPr/>
        </p:nvSpPr>
        <p:spPr>
          <a:xfrm>
            <a:off x="1949704" y="3443187"/>
            <a:ext cx="3904488" cy="516064"/>
          </a:xfrm>
          <a:prstGeom prst="rect">
            <a:avLst/>
          </a:prstGeom>
          <a:ln w="317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sz="2000" dirty="0" err="1" smtClean="0">
                <a:latin typeface="Cambria" panose="02040503050406030204" pitchFamily="18" charset="0"/>
                <a:ea typeface="Cambria" panose="02040503050406030204" pitchFamily="18" charset="0"/>
                <a:cs typeface="Times New Roman" panose="02020603050405020304" pitchFamily="18" charset="0"/>
              </a:rPr>
              <a:t>Xử</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lý</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yêu</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cầu</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để</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tiến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hành</a:t>
            </a:r>
            <a:r>
              <a:rPr lang="en-US" sz="2000" dirty="0" smtClean="0">
                <a:latin typeface="Cambria" panose="02040503050406030204" pitchFamily="18" charset="0"/>
                <a:ea typeface="Cambria" panose="02040503050406030204" pitchFamily="18" charset="0"/>
                <a:cs typeface="Times New Roman" panose="02020603050405020304" pitchFamily="18" charset="0"/>
              </a:rPr>
              <a:t> in 3D</a:t>
            </a:r>
            <a:endParaRPr lang="en-US" sz="2000" dirty="0">
              <a:latin typeface="Cambria" panose="02040503050406030204" pitchFamily="18" charset="0"/>
              <a:ea typeface="Cambria" panose="02040503050406030204" pitchFamily="18" charset="0"/>
              <a:cs typeface="Times New Roman" panose="02020603050405020304" pitchFamily="18" charset="0"/>
            </a:endParaRPr>
          </a:p>
        </p:txBody>
      </p:sp>
      <p:sp>
        <p:nvSpPr>
          <p:cNvPr id="13" name="Content Placeholder 2"/>
          <p:cNvSpPr txBox="1">
            <a:spLocks/>
          </p:cNvSpPr>
          <p:nvPr/>
        </p:nvSpPr>
        <p:spPr>
          <a:xfrm>
            <a:off x="6193282" y="3443187"/>
            <a:ext cx="4808982" cy="516064"/>
          </a:xfrm>
          <a:prstGeom prst="rect">
            <a:avLst/>
          </a:prstGeom>
          <a:ln w="3175">
            <a:solidFill>
              <a:schemeClr val="tx1"/>
            </a:solidFill>
          </a:ln>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sz="2000" dirty="0" err="1" smtClean="0">
                <a:latin typeface="Cambria" panose="02040503050406030204" pitchFamily="18" charset="0"/>
                <a:ea typeface="Cambria" panose="02040503050406030204" pitchFamily="18" charset="0"/>
                <a:cs typeface="Times New Roman" panose="02020603050405020304" pitchFamily="18" charset="0"/>
              </a:rPr>
              <a:t>Xử</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lý</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yêu</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cầu</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để</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tiến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hành</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chế</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tạo</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cốt</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khuôn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endParaRPr lang="en-US" sz="2000" dirty="0">
              <a:latin typeface="Cambria" panose="02040503050406030204" pitchFamily="18" charset="0"/>
              <a:ea typeface="Cambria" panose="02040503050406030204" pitchFamily="18" charset="0"/>
              <a:cs typeface="Times New Roman" panose="02020603050405020304" pitchFamily="18" charset="0"/>
            </a:endParaRPr>
          </a:p>
        </p:txBody>
      </p:sp>
      <p:sp>
        <p:nvSpPr>
          <p:cNvPr id="15" name="Content Placeholder 2"/>
          <p:cNvSpPr txBox="1">
            <a:spLocks/>
          </p:cNvSpPr>
          <p:nvPr/>
        </p:nvSpPr>
        <p:spPr>
          <a:xfrm>
            <a:off x="3227578" y="4286530"/>
            <a:ext cx="6412230" cy="530352"/>
          </a:xfrm>
          <a:prstGeom prst="rect">
            <a:avLst/>
          </a:prstGeom>
          <a:ln w="3175">
            <a:solidFill>
              <a:schemeClr val="tx1"/>
            </a:solidFill>
          </a:ln>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sz="2000" dirty="0" err="1" smtClean="0">
                <a:latin typeface="Cambria" panose="02040503050406030204" pitchFamily="18" charset="0"/>
                <a:ea typeface="Cambria" panose="02040503050406030204" pitchFamily="18" charset="0"/>
                <a:cs typeface="Times New Roman" panose="02020603050405020304" pitchFamily="18" charset="0"/>
              </a:rPr>
              <a:t>Lắp</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ráp</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tấm</a:t>
            </a:r>
            <a:r>
              <a:rPr lang="en-US" sz="2000" dirty="0" smtClean="0">
                <a:latin typeface="Cambria" panose="02040503050406030204" pitchFamily="18" charset="0"/>
                <a:ea typeface="Cambria" panose="02040503050406030204" pitchFamily="18" charset="0"/>
                <a:cs typeface="Times New Roman" panose="02020603050405020304" pitchFamily="18" charset="0"/>
              </a:rPr>
              <a:t> in 3D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lên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bề</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mặt</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cốt</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khuôn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để</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tạo</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khuôn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dương</a:t>
            </a:r>
            <a:endParaRPr lang="en-US" sz="2000" dirty="0">
              <a:latin typeface="Cambria" panose="02040503050406030204" pitchFamily="18" charset="0"/>
              <a:ea typeface="Cambria" panose="02040503050406030204" pitchFamily="18" charset="0"/>
              <a:cs typeface="Times New Roman" panose="02020603050405020304" pitchFamily="18" charset="0"/>
            </a:endParaRPr>
          </a:p>
        </p:txBody>
      </p:sp>
      <p:sp>
        <p:nvSpPr>
          <p:cNvPr id="16" name="Content Placeholder 2"/>
          <p:cNvSpPr txBox="1">
            <a:spLocks/>
          </p:cNvSpPr>
          <p:nvPr/>
        </p:nvSpPr>
        <p:spPr>
          <a:xfrm>
            <a:off x="4239895" y="5082058"/>
            <a:ext cx="3906774" cy="530352"/>
          </a:xfrm>
          <a:prstGeom prst="rect">
            <a:avLst/>
          </a:prstGeom>
          <a:ln w="3175">
            <a:solidFill>
              <a:schemeClr val="tx1"/>
            </a:solidFill>
          </a:ln>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sz="2000" dirty="0" err="1" smtClean="0">
                <a:latin typeface="Cambria" panose="02040503050406030204" pitchFamily="18" charset="0"/>
                <a:ea typeface="Cambria" panose="02040503050406030204" pitchFamily="18" charset="0"/>
                <a:cs typeface="Times New Roman" panose="02020603050405020304" pitchFamily="18" charset="0"/>
              </a:rPr>
              <a:t>Chế</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tạo</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khuôn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âm</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từ</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khuôn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dương</a:t>
            </a:r>
            <a:endParaRPr lang="en-US" sz="2000" dirty="0">
              <a:latin typeface="Cambria" panose="02040503050406030204" pitchFamily="18" charset="0"/>
              <a:ea typeface="Cambria" panose="02040503050406030204" pitchFamily="18" charset="0"/>
              <a:cs typeface="Times New Roman" panose="02020603050405020304" pitchFamily="18" charset="0"/>
            </a:endParaRPr>
          </a:p>
        </p:txBody>
      </p:sp>
      <p:sp>
        <p:nvSpPr>
          <p:cNvPr id="17" name="Content Placeholder 2"/>
          <p:cNvSpPr txBox="1">
            <a:spLocks/>
          </p:cNvSpPr>
          <p:nvPr/>
        </p:nvSpPr>
        <p:spPr>
          <a:xfrm>
            <a:off x="4239895" y="5877586"/>
            <a:ext cx="3906774" cy="530352"/>
          </a:xfrm>
          <a:prstGeom prst="rect">
            <a:avLst/>
          </a:prstGeom>
          <a:ln w="3175">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sz="2000" dirty="0" err="1" smtClean="0">
                <a:latin typeface="Cambria" panose="02040503050406030204" pitchFamily="18" charset="0"/>
                <a:ea typeface="Cambria" panose="02040503050406030204" pitchFamily="18" charset="0"/>
                <a:cs typeface="Times New Roman" panose="02020603050405020304" pitchFamily="18" charset="0"/>
              </a:rPr>
              <a:t>Chế</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tạo</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tàu</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vỏ</a:t>
            </a:r>
            <a:r>
              <a:rPr lang="en-US" sz="2000" dirty="0" smtClean="0">
                <a:latin typeface="Cambria" panose="02040503050406030204" pitchFamily="18" charset="0"/>
                <a:ea typeface="Cambria" panose="02040503050406030204" pitchFamily="18" charset="0"/>
                <a:cs typeface="Times New Roman" panose="02020603050405020304" pitchFamily="18" charset="0"/>
              </a:rPr>
              <a:t> FRP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từ</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khuôn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âm</a:t>
            </a:r>
            <a:endParaRPr lang="en-US" sz="2000" dirty="0">
              <a:latin typeface="Cambria" panose="02040503050406030204" pitchFamily="18" charset="0"/>
              <a:ea typeface="Cambria" panose="02040503050406030204" pitchFamily="18" charset="0"/>
              <a:cs typeface="Times New Roman" panose="02020603050405020304" pitchFamily="18" charset="0"/>
            </a:endParaRPr>
          </a:p>
        </p:txBody>
      </p:sp>
      <p:sp>
        <p:nvSpPr>
          <p:cNvPr id="18" name="Down Arrow 17"/>
          <p:cNvSpPr/>
          <p:nvPr/>
        </p:nvSpPr>
        <p:spPr>
          <a:xfrm>
            <a:off x="4528313" y="3178011"/>
            <a:ext cx="201167" cy="26517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a:latin typeface="Cambria" panose="02040503050406030204" pitchFamily="18" charset="0"/>
              <a:ea typeface="Cambria" panose="02040503050406030204" pitchFamily="18" charset="0"/>
            </a:endParaRPr>
          </a:p>
        </p:txBody>
      </p:sp>
      <p:sp>
        <p:nvSpPr>
          <p:cNvPr id="19" name="Down Arrow 18"/>
          <p:cNvSpPr/>
          <p:nvPr/>
        </p:nvSpPr>
        <p:spPr>
          <a:xfrm>
            <a:off x="7207505" y="3146959"/>
            <a:ext cx="201167" cy="26517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a:latin typeface="Cambria" panose="02040503050406030204" pitchFamily="18" charset="0"/>
              <a:ea typeface="Cambria" panose="02040503050406030204" pitchFamily="18" charset="0"/>
            </a:endParaRPr>
          </a:p>
        </p:txBody>
      </p:sp>
      <p:sp>
        <p:nvSpPr>
          <p:cNvPr id="20" name="Down Arrow 19"/>
          <p:cNvSpPr/>
          <p:nvPr/>
        </p:nvSpPr>
        <p:spPr>
          <a:xfrm>
            <a:off x="7308088" y="4004590"/>
            <a:ext cx="201167" cy="26517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a:latin typeface="Cambria" panose="02040503050406030204" pitchFamily="18" charset="0"/>
              <a:ea typeface="Cambria" panose="02040503050406030204" pitchFamily="18" charset="0"/>
            </a:endParaRPr>
          </a:p>
        </p:txBody>
      </p:sp>
      <p:sp>
        <p:nvSpPr>
          <p:cNvPr id="22" name="Down Arrow 21"/>
          <p:cNvSpPr/>
          <p:nvPr/>
        </p:nvSpPr>
        <p:spPr>
          <a:xfrm>
            <a:off x="4528313" y="3990302"/>
            <a:ext cx="201167" cy="26517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a:latin typeface="Cambria" panose="02040503050406030204" pitchFamily="18" charset="0"/>
              <a:ea typeface="Cambria" panose="02040503050406030204" pitchFamily="18" charset="0"/>
            </a:endParaRPr>
          </a:p>
        </p:txBody>
      </p:sp>
      <p:sp>
        <p:nvSpPr>
          <p:cNvPr id="23" name="Down Arrow 22"/>
          <p:cNvSpPr/>
          <p:nvPr/>
        </p:nvSpPr>
        <p:spPr>
          <a:xfrm>
            <a:off x="5992115" y="4838693"/>
            <a:ext cx="201167" cy="26517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a:latin typeface="Cambria" panose="02040503050406030204" pitchFamily="18" charset="0"/>
              <a:ea typeface="Cambria" panose="02040503050406030204" pitchFamily="18" charset="0"/>
            </a:endParaRPr>
          </a:p>
        </p:txBody>
      </p:sp>
      <p:sp>
        <p:nvSpPr>
          <p:cNvPr id="24" name="Down Arrow 23"/>
          <p:cNvSpPr/>
          <p:nvPr/>
        </p:nvSpPr>
        <p:spPr>
          <a:xfrm>
            <a:off x="5992114" y="5612410"/>
            <a:ext cx="201167" cy="26517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a:latin typeface="Cambria" panose="02040503050406030204" pitchFamily="18" charset="0"/>
              <a:ea typeface="Cambria" panose="02040503050406030204" pitchFamily="18" charset="0"/>
            </a:endParaRPr>
          </a:p>
        </p:txBody>
      </p:sp>
      <p:sp>
        <p:nvSpPr>
          <p:cNvPr id="25" name="Content Placeholder 2"/>
          <p:cNvSpPr txBox="1">
            <a:spLocks/>
          </p:cNvSpPr>
          <p:nvPr/>
        </p:nvSpPr>
        <p:spPr>
          <a:xfrm>
            <a:off x="1585721" y="6359018"/>
            <a:ext cx="9215119" cy="5542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Font typeface="Arial" panose="020B0604020202020204" pitchFamily="34" charset="0"/>
              <a:buNone/>
            </a:pPr>
            <a:r>
              <a:rPr lang="en-US" sz="2000" dirty="0" err="1" smtClean="0">
                <a:latin typeface="Cambria" panose="02040503050406030204" pitchFamily="18" charset="0"/>
                <a:ea typeface="Cambria" panose="02040503050406030204" pitchFamily="18" charset="0"/>
                <a:cs typeface="Times New Roman" panose="02020603050405020304" pitchFamily="18" charset="0"/>
              </a:rPr>
              <a:t>Hình</a:t>
            </a:r>
            <a:r>
              <a:rPr lang="en-US" sz="2000" dirty="0" smtClean="0">
                <a:latin typeface="Cambria" panose="02040503050406030204" pitchFamily="18" charset="0"/>
                <a:ea typeface="Cambria" panose="02040503050406030204" pitchFamily="18" charset="0"/>
                <a:cs typeface="Times New Roman" panose="02020603050405020304" pitchFamily="18" charset="0"/>
              </a:rPr>
              <a:t> 10.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Sơ</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đồ</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kết</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hợp</a:t>
            </a:r>
            <a:r>
              <a:rPr lang="en-US" sz="2000" dirty="0" smtClean="0">
                <a:latin typeface="Cambria" panose="02040503050406030204" pitchFamily="18" charset="0"/>
                <a:ea typeface="Cambria" panose="02040503050406030204" pitchFamily="18" charset="0"/>
                <a:cs typeface="Times New Roman" panose="02020603050405020304" pitchFamily="18" charset="0"/>
              </a:rPr>
              <a:t> in 3D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và</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công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nghệ</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truyền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thống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chế</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tạo</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tàu</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vỏ</a:t>
            </a:r>
            <a:r>
              <a:rPr lang="en-US" sz="2000" dirty="0" smtClean="0">
                <a:latin typeface="Cambria" panose="02040503050406030204" pitchFamily="18" charset="0"/>
                <a:ea typeface="Cambria" panose="02040503050406030204" pitchFamily="18" charset="0"/>
                <a:cs typeface="Times New Roman" panose="02020603050405020304" pitchFamily="18" charset="0"/>
              </a:rPr>
              <a:t> FRP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cỡ</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nhỏ</a:t>
            </a:r>
            <a:endParaRPr lang="en-US" sz="2000" dirty="0">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657882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11990F-4BF0-54A3-60DE-5A01F7D3C0DC}"/>
              </a:ext>
            </a:extLst>
          </p:cNvPr>
          <p:cNvSpPr/>
          <p:nvPr/>
        </p:nvSpPr>
        <p:spPr>
          <a:xfrm>
            <a:off x="0" y="0"/>
            <a:ext cx="6096000" cy="2371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5A9045-492D-0BCD-2764-6DF30C16A6CD}"/>
              </a:ext>
            </a:extLst>
          </p:cNvPr>
          <p:cNvSpPr/>
          <p:nvPr/>
        </p:nvSpPr>
        <p:spPr>
          <a:xfrm>
            <a:off x="0" y="-53404"/>
            <a:ext cx="12192000" cy="71379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825114DF-7015-A4E5-3570-B3B4D50A1F54}"/>
              </a:ext>
            </a:extLst>
          </p:cNvPr>
          <p:cNvSpPr/>
          <p:nvPr/>
        </p:nvSpPr>
        <p:spPr>
          <a:xfrm>
            <a:off x="264516" y="322987"/>
            <a:ext cx="7853324"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15">
            <a:extLst>
              <a:ext uri="{FF2B5EF4-FFF2-40B4-BE49-F238E27FC236}">
                <a16:creationId xmlns:a16="http://schemas.microsoft.com/office/drawing/2014/main" id="{79B26C9F-381B-B38A-0256-05516E21BF35}"/>
              </a:ext>
            </a:extLst>
          </p:cNvPr>
          <p:cNvSpPr>
            <a:spLocks noChangeArrowheads="1"/>
          </p:cNvSpPr>
          <p:nvPr/>
        </p:nvSpPr>
        <p:spPr bwMode="auto">
          <a:xfrm>
            <a:off x="264516" y="322987"/>
            <a:ext cx="857231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GB" sz="2500" b="1" dirty="0">
                <a:solidFill>
                  <a:schemeClr val="bg1"/>
                </a:solidFill>
                <a:latin typeface="Cambria" panose="02040503050406030204" pitchFamily="18" charset="0"/>
                <a:ea typeface="Cambria" panose="02040503050406030204" pitchFamily="18" charset="0"/>
                <a:cs typeface="Arial" panose="020B0604020202020204" pitchFamily="34" charset="0"/>
              </a:rPr>
              <a:t>VI. ÁP DỤNG IN 3D TRONG ĐÓNG TÀU FRP CỠ NHỎ</a:t>
            </a:r>
            <a:endPar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cxnSp>
        <p:nvCxnSpPr>
          <p:cNvPr id="12" name="Straight Connector 11">
            <a:extLst>
              <a:ext uri="{FF2B5EF4-FFF2-40B4-BE49-F238E27FC236}">
                <a16:creationId xmlns:a16="http://schemas.microsoft.com/office/drawing/2014/main" id="{59FF3DBA-E58D-F129-E10A-6CF6F99991C5}"/>
              </a:ext>
            </a:extLst>
          </p:cNvPr>
          <p:cNvCxnSpPr>
            <a:cxnSpLocks/>
          </p:cNvCxnSpPr>
          <p:nvPr/>
        </p:nvCxnSpPr>
        <p:spPr>
          <a:xfrm>
            <a:off x="264516" y="965200"/>
            <a:ext cx="11317884" cy="0"/>
          </a:xfrm>
          <a:prstGeom prst="line">
            <a:avLst/>
          </a:prstGeom>
          <a:ln w="38100">
            <a:solidFill>
              <a:srgbClr val="15848B"/>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CCD50FD-6889-4AB8-A389-0A435EBB1A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6571" t="40808" r="16364" b="43636"/>
          <a:stretch/>
        </p:blipFill>
        <p:spPr>
          <a:xfrm>
            <a:off x="9321735" y="279956"/>
            <a:ext cx="2385356" cy="563116"/>
          </a:xfrm>
          <a:prstGeom prst="rect">
            <a:avLst/>
          </a:prstGeom>
        </p:spPr>
      </p:pic>
      <p:sp>
        <p:nvSpPr>
          <p:cNvPr id="21" name="Content Placeholder 2"/>
          <p:cNvSpPr>
            <a:spLocks noGrp="1"/>
          </p:cNvSpPr>
          <p:nvPr>
            <p:ph idx="1"/>
          </p:nvPr>
        </p:nvSpPr>
        <p:spPr>
          <a:xfrm>
            <a:off x="286294" y="954952"/>
            <a:ext cx="11420797" cy="6129600"/>
          </a:xfrm>
        </p:spPr>
        <p:txBody>
          <a:bodyPr>
            <a:noAutofit/>
          </a:bodyPr>
          <a:lstStyle/>
          <a:p>
            <a:pPr marL="0" indent="0" algn="just">
              <a:lnSpc>
                <a:spcPct val="100000"/>
              </a:lnSpc>
              <a:spcBef>
                <a:spcPts val="0"/>
              </a:spcBef>
              <a:spcAft>
                <a:spcPts val="600"/>
              </a:spcAft>
              <a:buNone/>
            </a:pPr>
            <a:r>
              <a:rPr lang="en-US" sz="2000" b="1" dirty="0" smtClean="0">
                <a:latin typeface="Cambria" panose="02040503050406030204" pitchFamily="18" charset="0"/>
                <a:ea typeface="Cambria" panose="02040503050406030204" pitchFamily="18" charset="0"/>
                <a:cs typeface="Times New Roman" panose="02020603050405020304" pitchFamily="18" charset="0"/>
              </a:rPr>
              <a:t>2.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Triển</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khai</a:t>
            </a:r>
            <a:r>
              <a:rPr lang="en-US" sz="2000" b="1" dirty="0" smtClean="0">
                <a:latin typeface="Cambria" panose="02040503050406030204" pitchFamily="18" charset="0"/>
                <a:ea typeface="Cambria" panose="02040503050406030204" pitchFamily="18" charset="0"/>
                <a:cs typeface="Times New Roman" panose="02020603050405020304" pitchFamily="18" charset="0"/>
              </a:rPr>
              <a:t> in 3D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và</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tìm</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phương</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án</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lắp</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ráp</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tấm</a:t>
            </a:r>
            <a:r>
              <a:rPr lang="en-US" sz="2000" b="1" dirty="0" smtClean="0">
                <a:latin typeface="Cambria" panose="02040503050406030204" pitchFamily="18" charset="0"/>
                <a:ea typeface="Cambria" panose="02040503050406030204" pitchFamily="18" charset="0"/>
                <a:cs typeface="Times New Roman" panose="02020603050405020304" pitchFamily="18" charset="0"/>
              </a:rPr>
              <a:t> in 3D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tạo</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bề</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mặt</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khuôn</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cho</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vỏ</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tàu</a:t>
            </a:r>
            <a:endParaRPr lang="en-US" sz="2000" b="1" dirty="0" smtClean="0">
              <a:latin typeface="Cambria" panose="02040503050406030204" pitchFamily="18" charset="0"/>
              <a:ea typeface="Cambria" panose="02040503050406030204" pitchFamily="18" charset="0"/>
              <a:cs typeface="Times New Roman" panose="02020603050405020304" pitchFamily="18" charset="0"/>
            </a:endParaRPr>
          </a:p>
          <a:p>
            <a:pPr algn="just">
              <a:lnSpc>
                <a:spcPct val="100000"/>
              </a:lnSpc>
              <a:spcBef>
                <a:spcPts val="0"/>
              </a:spcBef>
              <a:spcAft>
                <a:spcPts val="600"/>
              </a:spcAft>
              <a:buFont typeface="Wingdings" panose="05000000000000000000" pitchFamily="2" charset="2"/>
              <a:buChar char="Ø"/>
            </a:pPr>
            <a:r>
              <a:rPr lang="en-US" sz="2000" dirty="0" err="1" smtClean="0">
                <a:latin typeface="Cambria" panose="02040503050406030204" pitchFamily="18" charset="0"/>
                <a:ea typeface="Cambria" panose="02040503050406030204" pitchFamily="18" charset="0"/>
              </a:rPr>
              <a:t>Xây</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dựng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bản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vẽ</a:t>
            </a:r>
            <a:r>
              <a:rPr lang="en-US" sz="2000" dirty="0" smtClean="0">
                <a:latin typeface="Cambria" panose="02040503050406030204" pitchFamily="18" charset="0"/>
                <a:ea typeface="Cambria" panose="02040503050406030204" pitchFamily="18" charset="0"/>
              </a:rPr>
              <a:t> 3D </a:t>
            </a:r>
            <a:r>
              <a:rPr lang="en-US" sz="2000" dirty="0" err="1" smtClean="0">
                <a:latin typeface="Cambria" panose="02040503050406030204" pitchFamily="18" charset="0"/>
                <a:ea typeface="Cambria" panose="02040503050406030204" pitchFamily="18" charset="0"/>
              </a:rPr>
              <a:t>từ</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tuyến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hình</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tàu</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căn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cứ</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vào</a:t>
            </a:r>
            <a:r>
              <a:rPr lang="en-US" sz="2000" dirty="0" smtClean="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kích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thước</a:t>
            </a:r>
            <a:r>
              <a:rPr lang="en-US" sz="2000" dirty="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máy</a:t>
            </a:r>
            <a:r>
              <a:rPr lang="en-US" sz="2000" dirty="0" smtClean="0">
                <a:latin typeface="Cambria" panose="02040503050406030204" pitchFamily="18" charset="0"/>
                <a:ea typeface="Cambria" panose="02040503050406030204" pitchFamily="18" charset="0"/>
              </a:rPr>
              <a:t> in </a:t>
            </a:r>
            <a:r>
              <a:rPr lang="en-US" sz="2000" dirty="0" err="1" smtClean="0">
                <a:latin typeface="Cambria" panose="02040503050406030204" pitchFamily="18" charset="0"/>
                <a:ea typeface="Cambria" panose="02040503050406030204" pitchFamily="18" charset="0"/>
              </a:rPr>
              <a:t>để</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phân</a:t>
            </a:r>
            <a:r>
              <a:rPr lang="en-US" sz="2000" dirty="0" smtClean="0">
                <a:latin typeface="Cambria" panose="02040503050406030204" pitchFamily="18" charset="0"/>
                <a:ea typeface="Cambria" panose="02040503050406030204" pitchFamily="18" charset="0"/>
              </a:rPr>
              <a:t> chia </a:t>
            </a:r>
            <a:r>
              <a:rPr lang="en-US" sz="2000" dirty="0" err="1" smtClean="0">
                <a:latin typeface="Cambria" panose="02040503050406030204" pitchFamily="18" charset="0"/>
                <a:ea typeface="Cambria" panose="02040503050406030204" pitchFamily="18" charset="0"/>
              </a:rPr>
              <a:t>các</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tấm</a:t>
            </a:r>
            <a:r>
              <a:rPr lang="en-US" sz="2000" dirty="0" smtClean="0">
                <a:latin typeface="Cambria" panose="02040503050406030204" pitchFamily="18" charset="0"/>
                <a:ea typeface="Cambria" panose="02040503050406030204" pitchFamily="18" charset="0"/>
              </a:rPr>
              <a:t> in </a:t>
            </a:r>
            <a:r>
              <a:rPr lang="en-US" sz="2000" dirty="0" err="1" smtClean="0">
                <a:latin typeface="Cambria" panose="02040503050406030204" pitchFamily="18" charset="0"/>
                <a:ea typeface="Cambria" panose="02040503050406030204" pitchFamily="18" charset="0"/>
              </a:rPr>
              <a:t>cho</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phù</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hợp</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bằng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phần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mềm</a:t>
            </a:r>
            <a:r>
              <a:rPr lang="en-US" sz="2000" dirty="0" smtClean="0">
                <a:latin typeface="Cambria" panose="02040503050406030204" pitchFamily="18" charset="0"/>
                <a:ea typeface="Cambria" panose="02040503050406030204" pitchFamily="18" charset="0"/>
              </a:rPr>
              <a:t> Material magic </a:t>
            </a:r>
            <a:r>
              <a:rPr lang="en-US" sz="2000" dirty="0">
                <a:latin typeface="Cambria" panose="02040503050406030204" pitchFamily="18" charset="0"/>
                <a:ea typeface="Cambria" panose="02040503050406030204" pitchFamily="18" charset="0"/>
              </a:rPr>
              <a:t>hay </a:t>
            </a:r>
            <a:r>
              <a:rPr lang="en-US" sz="2000" dirty="0" err="1">
                <a:latin typeface="Cambria" panose="02040503050406030204" pitchFamily="18" charset="0"/>
                <a:ea typeface="Cambria" panose="02040503050406030204" pitchFamily="18" charset="0"/>
              </a:rPr>
              <a:t>các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phần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mềm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chuyên</a:t>
            </a:r>
            <a:r>
              <a:rPr lang="en-US" sz="2000" dirty="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dụng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khác</a:t>
            </a:r>
            <a:r>
              <a:rPr lang="en-US" sz="2000" dirty="0">
                <a:latin typeface="Cambria" panose="02040503050406030204" pitchFamily="18" charset="0"/>
                <a:ea typeface="Cambria" panose="02040503050406030204" pitchFamily="18" charset="0"/>
              </a:rPr>
              <a:t>.</a:t>
            </a:r>
            <a:r>
              <a:rPr lang="en-US" sz="2000" dirty="0" smtClean="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Sau</a:t>
            </a:r>
            <a:r>
              <a:rPr lang="en-US" sz="2000" dirty="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đó</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xuất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ra</a:t>
            </a:r>
            <a:r>
              <a:rPr lang="en-US" sz="2000" dirty="0" smtClean="0">
                <a:latin typeface="Cambria" panose="02040503050406030204" pitchFamily="18" charset="0"/>
                <a:ea typeface="Cambria" panose="02040503050406030204" pitchFamily="18" charset="0"/>
              </a:rPr>
              <a:t> </a:t>
            </a:r>
            <a:r>
              <a:rPr lang="en-US" sz="2000" dirty="0">
                <a:latin typeface="Cambria" panose="02040503050406030204" pitchFamily="18" charset="0"/>
                <a:ea typeface="Cambria" panose="02040503050406030204" pitchFamily="18" charset="0"/>
              </a:rPr>
              <a:t>file </a:t>
            </a:r>
            <a:r>
              <a:rPr lang="en-US" sz="2000" dirty="0" smtClean="0">
                <a:latin typeface="Cambria" panose="02040503050406030204" pitchFamily="18" charset="0"/>
                <a:ea typeface="Cambria" panose="02040503050406030204" pitchFamily="18" charset="0"/>
              </a:rPr>
              <a:t>STL </a:t>
            </a:r>
            <a:r>
              <a:rPr lang="en-US" sz="2000" dirty="0" err="1">
                <a:latin typeface="Cambria" panose="02040503050406030204" pitchFamily="18" charset="0"/>
                <a:ea typeface="Cambria" panose="02040503050406030204" pitchFamily="18" charset="0"/>
              </a:rPr>
              <a:t>chuyển</a:t>
            </a:r>
            <a:r>
              <a:rPr lang="en-US" sz="2000" dirty="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vào</a:t>
            </a:r>
            <a:r>
              <a:rPr lang="en-US" sz="2000" dirty="0" smtClean="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thẻ</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nhớ</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để</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nối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với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máy</a:t>
            </a:r>
            <a:r>
              <a:rPr lang="en-US" sz="2000" dirty="0">
                <a:latin typeface="Cambria" panose="02040503050406030204" pitchFamily="18" charset="0"/>
                <a:ea typeface="Cambria" panose="02040503050406030204" pitchFamily="18" charset="0"/>
              </a:rPr>
              <a:t> in. </a:t>
            </a:r>
            <a:r>
              <a:rPr lang="en-US" sz="2000" dirty="0" err="1">
                <a:latin typeface="Cambria" panose="02040503050406030204" pitchFamily="18" charset="0"/>
                <a:ea typeface="Cambria" panose="02040503050406030204" pitchFamily="18" charset="0"/>
              </a:rPr>
              <a:t>Sau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có</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được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tấm</a:t>
            </a:r>
            <a:r>
              <a:rPr lang="en-US" sz="2000" dirty="0">
                <a:latin typeface="Cambria" panose="02040503050406030204" pitchFamily="18" charset="0"/>
                <a:ea typeface="Cambria" panose="02040503050406030204" pitchFamily="18" charset="0"/>
              </a:rPr>
              <a:t> in 3D </a:t>
            </a:r>
            <a:r>
              <a:rPr lang="en-US" sz="2000" dirty="0" err="1">
                <a:latin typeface="Cambria" panose="02040503050406030204" pitchFamily="18" charset="0"/>
                <a:ea typeface="Cambria" panose="02040503050406030204" pitchFamily="18" charset="0"/>
              </a:rPr>
              <a:t>tiến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hành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lắp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ghép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chúng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lại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với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nhau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tạo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bề</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mặt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dương</a:t>
            </a:r>
            <a:r>
              <a:rPr lang="en-US" sz="2000" dirty="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phục</a:t>
            </a:r>
            <a:r>
              <a:rPr lang="en-US" sz="2000" dirty="0" smtClean="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vụ</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tạo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vỏ</a:t>
            </a:r>
            <a:r>
              <a:rPr lang="en-US" sz="2000" dirty="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tàu</a:t>
            </a:r>
            <a:r>
              <a:rPr lang="en-US" sz="2000" dirty="0" smtClean="0">
                <a:latin typeface="Cambria" panose="02040503050406030204" pitchFamily="18" charset="0"/>
                <a:ea typeface="Cambria" panose="02040503050406030204" pitchFamily="18" charset="0"/>
              </a:rPr>
              <a:t>. </a:t>
            </a:r>
            <a:endParaRPr lang="en-US" sz="2000" dirty="0" smtClean="0">
              <a:latin typeface="Cambria" panose="02040503050406030204" pitchFamily="18" charset="0"/>
              <a:ea typeface="Cambria" panose="02040503050406030204" pitchFamily="18" charset="0"/>
            </a:endParaRPr>
          </a:p>
          <a:p>
            <a:pPr marL="0" indent="0" algn="just">
              <a:lnSpc>
                <a:spcPct val="100000"/>
              </a:lnSpc>
              <a:spcBef>
                <a:spcPts val="0"/>
              </a:spcBef>
              <a:spcAft>
                <a:spcPts val="600"/>
              </a:spcAft>
              <a:buNone/>
            </a:pPr>
            <a:endParaRPr lang="en-US" sz="2000" dirty="0" smtClean="0">
              <a:latin typeface="Cambria" panose="02040503050406030204" pitchFamily="18" charset="0"/>
              <a:ea typeface="Cambria" panose="02040503050406030204" pitchFamily="18" charset="0"/>
            </a:endParaRPr>
          </a:p>
          <a:p>
            <a:pPr algn="just">
              <a:lnSpc>
                <a:spcPct val="100000"/>
              </a:lnSpc>
              <a:spcBef>
                <a:spcPts val="0"/>
              </a:spcBef>
              <a:spcAft>
                <a:spcPts val="600"/>
              </a:spcAft>
              <a:buFont typeface="Wingdings" panose="05000000000000000000" pitchFamily="2" charset="2"/>
              <a:buChar char="Ø"/>
            </a:pPr>
            <a:endParaRPr lang="en-US" sz="2000" dirty="0">
              <a:latin typeface="Cambria" panose="02040503050406030204" pitchFamily="18" charset="0"/>
              <a:ea typeface="Cambria" panose="020405030504060302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4171759628"/>
              </p:ext>
            </p:extLst>
          </p:nvPr>
        </p:nvGraphicFramePr>
        <p:xfrm>
          <a:off x="535305" y="2926746"/>
          <a:ext cx="11121390" cy="4053840"/>
        </p:xfrm>
        <a:graphic>
          <a:graphicData uri="http://schemas.openxmlformats.org/drawingml/2006/table">
            <a:tbl>
              <a:tblPr firstRow="1" firstCol="1" bandRow="1">
                <a:tableStyleId>{5C22544A-7EE6-4342-B048-85BDC9FD1C3A}</a:tableStyleId>
              </a:tblPr>
              <a:tblGrid>
                <a:gridCol w="1854296">
                  <a:extLst>
                    <a:ext uri="{9D8B030D-6E8A-4147-A177-3AD203B41FA5}">
                      <a16:colId xmlns:a16="http://schemas.microsoft.com/office/drawing/2014/main" val="3967309562"/>
                    </a:ext>
                  </a:extLst>
                </a:gridCol>
                <a:gridCol w="2338692">
                  <a:extLst>
                    <a:ext uri="{9D8B030D-6E8A-4147-A177-3AD203B41FA5}">
                      <a16:colId xmlns:a16="http://schemas.microsoft.com/office/drawing/2014/main" val="1828734396"/>
                    </a:ext>
                  </a:extLst>
                </a:gridCol>
                <a:gridCol w="1979230">
                  <a:extLst>
                    <a:ext uri="{9D8B030D-6E8A-4147-A177-3AD203B41FA5}">
                      <a16:colId xmlns:a16="http://schemas.microsoft.com/office/drawing/2014/main" val="2562079364"/>
                    </a:ext>
                  </a:extLst>
                </a:gridCol>
                <a:gridCol w="2457432">
                  <a:extLst>
                    <a:ext uri="{9D8B030D-6E8A-4147-A177-3AD203B41FA5}">
                      <a16:colId xmlns:a16="http://schemas.microsoft.com/office/drawing/2014/main" val="3346195970"/>
                    </a:ext>
                  </a:extLst>
                </a:gridCol>
                <a:gridCol w="2491740">
                  <a:extLst>
                    <a:ext uri="{9D8B030D-6E8A-4147-A177-3AD203B41FA5}">
                      <a16:colId xmlns:a16="http://schemas.microsoft.com/office/drawing/2014/main" val="3720326116"/>
                    </a:ext>
                  </a:extLst>
                </a:gridCol>
              </a:tblGrid>
              <a:tr h="191135">
                <a:tc>
                  <a:txBody>
                    <a:bodyPr/>
                    <a:lstStyle/>
                    <a:p>
                      <a:pPr algn="ctr">
                        <a:lnSpc>
                          <a:spcPct val="95000"/>
                        </a:lnSpc>
                        <a:spcAft>
                          <a:spcPts val="0"/>
                        </a:spcAft>
                      </a:pPr>
                      <a:r>
                        <a:rPr lang="en-US" sz="2000" dirty="0" err="1" smtClean="0">
                          <a:effectLst/>
                          <a:latin typeface="Cambria" panose="02040503050406030204" pitchFamily="18" charset="0"/>
                          <a:ea typeface="Cambria" panose="02040503050406030204" pitchFamily="18" charset="0"/>
                        </a:rPr>
                        <a:t>Phương</a:t>
                      </a:r>
                      <a:r>
                        <a:rPr lang="en-US" sz="2000" baseline="0" dirty="0" smtClean="0">
                          <a:effectLst/>
                          <a:latin typeface="Cambria" panose="02040503050406030204" pitchFamily="18" charset="0"/>
                          <a:ea typeface="Cambria" panose="02040503050406030204" pitchFamily="18" charset="0"/>
                        </a:rPr>
                        <a:t> </a:t>
                      </a:r>
                      <a:r>
                        <a:rPr lang="en-US" sz="2000" baseline="0" dirty="0" err="1" smtClean="0">
                          <a:effectLst/>
                          <a:latin typeface="Cambria" panose="02040503050406030204" pitchFamily="18" charset="0"/>
                          <a:ea typeface="Cambria" panose="02040503050406030204" pitchFamily="18" charset="0"/>
                        </a:rPr>
                        <a:t>án</a:t>
                      </a:r>
                      <a:endParaRPr lang="en-US" sz="2000" dirty="0">
                        <a:effectLst/>
                        <a:latin typeface="Cambria" panose="02040503050406030204" pitchFamily="18" charset="0"/>
                        <a:ea typeface="Cambria" panose="02040503050406030204" pitchFamily="18" charset="0"/>
                      </a:endParaRPr>
                    </a:p>
                  </a:txBody>
                  <a:tcPr marL="68580" marR="68580" marT="0" marB="0"/>
                </a:tc>
                <a:tc>
                  <a:txBody>
                    <a:bodyPr/>
                    <a:lstStyle/>
                    <a:p>
                      <a:pPr algn="ctr">
                        <a:lnSpc>
                          <a:spcPct val="95000"/>
                        </a:lnSpc>
                        <a:spcAft>
                          <a:spcPts val="0"/>
                        </a:spcAft>
                      </a:pPr>
                      <a:r>
                        <a:rPr lang="en-US" sz="2000">
                          <a:effectLst/>
                          <a:latin typeface="Cambria" panose="02040503050406030204" pitchFamily="18" charset="0"/>
                          <a:ea typeface="Cambria" panose="02040503050406030204" pitchFamily="18" charset="0"/>
                        </a:rPr>
                        <a:t>Hiện Tượng</a:t>
                      </a:r>
                    </a:p>
                  </a:txBody>
                  <a:tcPr marL="68580" marR="68580" marT="0" marB="0"/>
                </a:tc>
                <a:tc>
                  <a:txBody>
                    <a:bodyPr/>
                    <a:lstStyle/>
                    <a:p>
                      <a:pPr algn="ctr">
                        <a:lnSpc>
                          <a:spcPct val="95000"/>
                        </a:lnSpc>
                        <a:spcAft>
                          <a:spcPts val="0"/>
                        </a:spcAft>
                      </a:pPr>
                      <a:r>
                        <a:rPr lang="en-US" sz="2000">
                          <a:effectLst/>
                          <a:latin typeface="Cambria" panose="02040503050406030204" pitchFamily="18" charset="0"/>
                          <a:ea typeface="Cambria" panose="02040503050406030204" pitchFamily="18" charset="0"/>
                        </a:rPr>
                        <a:t>Đánh giá</a:t>
                      </a:r>
                    </a:p>
                  </a:txBody>
                  <a:tcPr marL="68580" marR="68580" marT="0" marB="0"/>
                </a:tc>
                <a:tc>
                  <a:txBody>
                    <a:bodyPr/>
                    <a:lstStyle/>
                    <a:p>
                      <a:pPr algn="ctr">
                        <a:lnSpc>
                          <a:spcPct val="95000"/>
                        </a:lnSpc>
                        <a:spcAft>
                          <a:spcPts val="0"/>
                        </a:spcAft>
                      </a:pPr>
                      <a:r>
                        <a:rPr lang="en-US" sz="2000">
                          <a:effectLst/>
                          <a:latin typeface="Cambria" panose="02040503050406030204" pitchFamily="18" charset="0"/>
                          <a:ea typeface="Cambria" panose="02040503050406030204" pitchFamily="18" charset="0"/>
                        </a:rPr>
                        <a:t>Nguyên nhân</a:t>
                      </a:r>
                    </a:p>
                  </a:txBody>
                  <a:tcPr marL="68580" marR="68580" marT="0" marB="0"/>
                </a:tc>
                <a:tc>
                  <a:txBody>
                    <a:bodyPr/>
                    <a:lstStyle/>
                    <a:p>
                      <a:pPr algn="ctr">
                        <a:lnSpc>
                          <a:spcPct val="95000"/>
                        </a:lnSpc>
                        <a:spcAft>
                          <a:spcPts val="0"/>
                        </a:spcAft>
                      </a:pPr>
                      <a:r>
                        <a:rPr lang="en-US" sz="2000" dirty="0" err="1">
                          <a:effectLst/>
                          <a:latin typeface="Cambria" panose="02040503050406030204" pitchFamily="18" charset="0"/>
                          <a:ea typeface="Cambria" panose="02040503050406030204" pitchFamily="18" charset="0"/>
                        </a:rPr>
                        <a:t>Giải</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pháp</a:t>
                      </a:r>
                      <a:endParaRPr lang="en-US" sz="2000" dirty="0">
                        <a:effectLst/>
                        <a:latin typeface="Cambria" panose="02040503050406030204" pitchFamily="18" charset="0"/>
                        <a:ea typeface="Cambria" panose="02040503050406030204" pitchFamily="18" charset="0"/>
                      </a:endParaRPr>
                    </a:p>
                  </a:txBody>
                  <a:tcPr marL="68580" marR="68580" marT="0" marB="0"/>
                </a:tc>
                <a:extLst>
                  <a:ext uri="{0D108BD9-81ED-4DB2-BD59-A6C34878D82A}">
                    <a16:rowId xmlns:a16="http://schemas.microsoft.com/office/drawing/2014/main" val="3293238092"/>
                  </a:ext>
                </a:extLst>
              </a:tr>
              <a:tr h="1089025">
                <a:tc>
                  <a:txBody>
                    <a:bodyPr/>
                    <a:lstStyle/>
                    <a:p>
                      <a:pPr algn="just">
                        <a:lnSpc>
                          <a:spcPct val="95000"/>
                        </a:lnSpc>
                        <a:spcAft>
                          <a:spcPts val="0"/>
                        </a:spcAft>
                      </a:pPr>
                      <a:r>
                        <a:rPr lang="en-US" sz="2000" b="0" kern="1200" dirty="0" smtClean="0">
                          <a:solidFill>
                            <a:schemeClr val="dk1"/>
                          </a:solidFill>
                          <a:effectLst/>
                          <a:latin typeface="Cambria" panose="02040503050406030204" pitchFamily="18" charset="0"/>
                          <a:ea typeface="Cambria" panose="02040503050406030204" pitchFamily="18" charset="0"/>
                          <a:cs typeface="+mn-cs"/>
                        </a:rPr>
                        <a:t>PA 1. </a:t>
                      </a:r>
                      <a:r>
                        <a:rPr lang="en-US" sz="2000" b="0" kern="1200" dirty="0" err="1" smtClean="0">
                          <a:solidFill>
                            <a:schemeClr val="dk1"/>
                          </a:solidFill>
                          <a:effectLst/>
                          <a:latin typeface="Cambria" panose="02040503050406030204" pitchFamily="18" charset="0"/>
                          <a:ea typeface="Cambria" panose="02040503050406030204" pitchFamily="18" charset="0"/>
                          <a:cs typeface="+mn-cs"/>
                        </a:rPr>
                        <a:t>Dùng</a:t>
                      </a:r>
                      <a:r>
                        <a:rPr lang="en-US" sz="2000" b="0" kern="1200" dirty="0" smtClean="0">
                          <a:solidFill>
                            <a:schemeClr val="dk1"/>
                          </a:solidFill>
                          <a:effectLst/>
                          <a:latin typeface="Cambria" panose="02040503050406030204" pitchFamily="18" charset="0"/>
                          <a:ea typeface="Cambria" panose="02040503050406030204" pitchFamily="18" charset="0"/>
                          <a:cs typeface="+mn-cs"/>
                        </a:rPr>
                        <a:t> </a:t>
                      </a:r>
                      <a:r>
                        <a:rPr lang="en-US" sz="2000" b="0" kern="1200" dirty="0" err="1" smtClean="0">
                          <a:solidFill>
                            <a:schemeClr val="dk1"/>
                          </a:solidFill>
                          <a:effectLst/>
                          <a:latin typeface="Cambria" panose="02040503050406030204" pitchFamily="18" charset="0"/>
                          <a:ea typeface="Cambria" panose="02040503050406030204" pitchFamily="18" charset="0"/>
                          <a:cs typeface="+mn-cs"/>
                        </a:rPr>
                        <a:t>các</a:t>
                      </a:r>
                      <a:r>
                        <a:rPr lang="en-US" sz="2000" b="0" kern="1200" dirty="0" smtClean="0">
                          <a:solidFill>
                            <a:schemeClr val="dk1"/>
                          </a:solidFill>
                          <a:effectLst/>
                          <a:latin typeface="Cambria" panose="02040503050406030204" pitchFamily="18" charset="0"/>
                          <a:ea typeface="Cambria" panose="02040503050406030204" pitchFamily="18" charset="0"/>
                          <a:cs typeface="+mn-cs"/>
                        </a:rPr>
                        <a:t> </a:t>
                      </a:r>
                      <a:r>
                        <a:rPr lang="en-US" sz="2000" b="0" kern="1200" dirty="0" err="1" smtClean="0">
                          <a:solidFill>
                            <a:schemeClr val="dk1"/>
                          </a:solidFill>
                          <a:effectLst/>
                          <a:latin typeface="Cambria" panose="02040503050406030204" pitchFamily="18" charset="0"/>
                          <a:ea typeface="Cambria" panose="02040503050406030204" pitchFamily="18" charset="0"/>
                          <a:cs typeface="+mn-cs"/>
                        </a:rPr>
                        <a:t>tấm</a:t>
                      </a:r>
                      <a:r>
                        <a:rPr lang="en-US" sz="2000" b="0" kern="1200" dirty="0" smtClean="0">
                          <a:solidFill>
                            <a:schemeClr val="dk1"/>
                          </a:solidFill>
                          <a:effectLst/>
                          <a:latin typeface="Cambria" panose="02040503050406030204" pitchFamily="18" charset="0"/>
                          <a:ea typeface="Cambria" panose="02040503050406030204" pitchFamily="18" charset="0"/>
                          <a:cs typeface="+mn-cs"/>
                        </a:rPr>
                        <a:t> in </a:t>
                      </a:r>
                      <a:r>
                        <a:rPr lang="en-US" sz="2000" b="0" kern="1200" dirty="0" err="1" smtClean="0">
                          <a:solidFill>
                            <a:schemeClr val="dk1"/>
                          </a:solidFill>
                          <a:effectLst/>
                          <a:latin typeface="Cambria" panose="02040503050406030204" pitchFamily="18" charset="0"/>
                          <a:ea typeface="Cambria" panose="02040503050406030204" pitchFamily="18" charset="0"/>
                          <a:cs typeface="+mn-cs"/>
                        </a:rPr>
                        <a:t>lắp</a:t>
                      </a:r>
                      <a:r>
                        <a:rPr lang="en-US" sz="2000" b="0" kern="1200" dirty="0" smtClean="0">
                          <a:solidFill>
                            <a:schemeClr val="dk1"/>
                          </a:solidFill>
                          <a:effectLst/>
                          <a:latin typeface="Cambria" panose="02040503050406030204" pitchFamily="18" charset="0"/>
                          <a:ea typeface="Cambria" panose="02040503050406030204" pitchFamily="18" charset="0"/>
                          <a:cs typeface="+mn-cs"/>
                        </a:rPr>
                        <a:t> </a:t>
                      </a:r>
                      <a:r>
                        <a:rPr lang="en-US" sz="2000" b="0" kern="1200" dirty="0" err="1" smtClean="0">
                          <a:solidFill>
                            <a:schemeClr val="dk1"/>
                          </a:solidFill>
                          <a:effectLst/>
                          <a:latin typeface="Cambria" panose="02040503050406030204" pitchFamily="18" charset="0"/>
                          <a:ea typeface="Cambria" panose="02040503050406030204" pitchFamily="18" charset="0"/>
                          <a:cs typeface="+mn-cs"/>
                        </a:rPr>
                        <a:t>ghép</a:t>
                      </a:r>
                      <a:r>
                        <a:rPr lang="en-US" sz="2000" b="0" kern="1200" dirty="0" smtClean="0">
                          <a:solidFill>
                            <a:schemeClr val="dk1"/>
                          </a:solidFill>
                          <a:effectLst/>
                          <a:latin typeface="Cambria" panose="02040503050406030204" pitchFamily="18" charset="0"/>
                          <a:ea typeface="Cambria" panose="02040503050406030204" pitchFamily="18" charset="0"/>
                          <a:cs typeface="+mn-cs"/>
                        </a:rPr>
                        <a:t> </a:t>
                      </a:r>
                      <a:r>
                        <a:rPr lang="en-US" sz="2000" b="0" kern="1200" dirty="0" err="1" smtClean="0">
                          <a:solidFill>
                            <a:schemeClr val="dk1"/>
                          </a:solidFill>
                          <a:effectLst/>
                          <a:latin typeface="Cambria" panose="02040503050406030204" pitchFamily="18" charset="0"/>
                          <a:ea typeface="Cambria" panose="02040503050406030204" pitchFamily="18" charset="0"/>
                          <a:cs typeface="+mn-cs"/>
                        </a:rPr>
                        <a:t>lại</a:t>
                      </a:r>
                      <a:r>
                        <a:rPr lang="en-US" sz="2000" b="0" kern="1200" dirty="0" smtClean="0">
                          <a:solidFill>
                            <a:schemeClr val="dk1"/>
                          </a:solidFill>
                          <a:effectLst/>
                          <a:latin typeface="Cambria" panose="02040503050406030204" pitchFamily="18" charset="0"/>
                          <a:ea typeface="Cambria" panose="02040503050406030204" pitchFamily="18" charset="0"/>
                          <a:cs typeface="+mn-cs"/>
                        </a:rPr>
                        <a:t> </a:t>
                      </a:r>
                      <a:r>
                        <a:rPr lang="en-US" sz="2000" b="0" kern="1200" dirty="0" err="1" smtClean="0">
                          <a:solidFill>
                            <a:schemeClr val="dk1"/>
                          </a:solidFill>
                          <a:effectLst/>
                          <a:latin typeface="Cambria" panose="02040503050406030204" pitchFamily="18" charset="0"/>
                          <a:ea typeface="Cambria" panose="02040503050406030204" pitchFamily="18" charset="0"/>
                          <a:cs typeface="+mn-cs"/>
                        </a:rPr>
                        <a:t>với</a:t>
                      </a:r>
                      <a:r>
                        <a:rPr lang="en-US" sz="2000" b="0" kern="1200" dirty="0" smtClean="0">
                          <a:solidFill>
                            <a:schemeClr val="dk1"/>
                          </a:solidFill>
                          <a:effectLst/>
                          <a:latin typeface="Cambria" panose="02040503050406030204" pitchFamily="18" charset="0"/>
                          <a:ea typeface="Cambria" panose="02040503050406030204" pitchFamily="18" charset="0"/>
                          <a:cs typeface="+mn-cs"/>
                        </a:rPr>
                        <a:t> </a:t>
                      </a:r>
                      <a:r>
                        <a:rPr lang="en-US" sz="2000" b="0" kern="1200" dirty="0" err="1" smtClean="0">
                          <a:solidFill>
                            <a:schemeClr val="dk1"/>
                          </a:solidFill>
                          <a:effectLst/>
                          <a:latin typeface="Cambria" panose="02040503050406030204" pitchFamily="18" charset="0"/>
                          <a:ea typeface="Cambria" panose="02040503050406030204" pitchFamily="18" charset="0"/>
                          <a:cs typeface="+mn-cs"/>
                        </a:rPr>
                        <a:t>nhau</a:t>
                      </a:r>
                      <a:endParaRPr lang="en-US" sz="2000" b="0" kern="1200" dirty="0">
                        <a:solidFill>
                          <a:schemeClr val="dk1"/>
                        </a:solidFill>
                        <a:effectLst/>
                        <a:latin typeface="Cambria" panose="02040503050406030204" pitchFamily="18" charset="0"/>
                        <a:ea typeface="Cambria" panose="02040503050406030204" pitchFamily="18" charset="0"/>
                        <a:cs typeface="+mn-cs"/>
                      </a:endParaRPr>
                    </a:p>
                  </a:txBody>
                  <a:tcPr marL="68580" marR="68580" marT="0" marB="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tcPr>
                </a:tc>
                <a:tc>
                  <a:txBody>
                    <a:bodyPr/>
                    <a:lstStyle/>
                    <a:p>
                      <a:pPr algn="just">
                        <a:lnSpc>
                          <a:spcPct val="95000"/>
                        </a:lnSpc>
                        <a:spcAft>
                          <a:spcPts val="0"/>
                        </a:spcAft>
                      </a:pPr>
                      <a:r>
                        <a:rPr lang="en-US" sz="2000" dirty="0" err="1">
                          <a:effectLst/>
                          <a:latin typeface="Cambria" panose="02040503050406030204" pitchFamily="18" charset="0"/>
                          <a:ea typeface="Cambria" panose="02040503050406030204" pitchFamily="18" charset="0"/>
                        </a:rPr>
                        <a:t>Các</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tấm</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nhựa</a:t>
                      </a:r>
                      <a:r>
                        <a:rPr lang="en-US" sz="2000" dirty="0">
                          <a:effectLst/>
                          <a:latin typeface="Cambria" panose="02040503050406030204" pitchFamily="18" charset="0"/>
                          <a:ea typeface="Cambria" panose="02040503050406030204" pitchFamily="18" charset="0"/>
                        </a:rPr>
                        <a:t> in 3D </a:t>
                      </a:r>
                      <a:r>
                        <a:rPr lang="en-US" sz="2000" dirty="0" err="1">
                          <a:effectLst/>
                          <a:latin typeface="Cambria" panose="02040503050406030204" pitchFamily="18" charset="0"/>
                          <a:ea typeface="Cambria" panose="02040503050406030204" pitchFamily="18" charset="0"/>
                        </a:rPr>
                        <a:t>yếu</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biến</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dạng</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lớn</a:t>
                      </a:r>
                      <a:r>
                        <a:rPr lang="en-US" sz="2000" dirty="0">
                          <a:effectLst/>
                          <a:latin typeface="Cambria" panose="02040503050406030204" pitchFamily="18" charset="0"/>
                          <a:ea typeface="Cambria" panose="02040503050406030204" pitchFamily="18" charset="0"/>
                        </a:rPr>
                        <a:t>.</a:t>
                      </a:r>
                    </a:p>
                  </a:txBody>
                  <a:tcPr marL="68580" marR="68580" marT="0" marB="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tcPr>
                </a:tc>
                <a:tc>
                  <a:txBody>
                    <a:bodyPr/>
                    <a:lstStyle/>
                    <a:p>
                      <a:pPr algn="just">
                        <a:lnSpc>
                          <a:spcPct val="95000"/>
                        </a:lnSpc>
                        <a:spcAft>
                          <a:spcPts val="0"/>
                        </a:spcAft>
                      </a:pPr>
                      <a:r>
                        <a:rPr lang="en-US" sz="2000" dirty="0" err="1">
                          <a:effectLst/>
                          <a:latin typeface="Cambria" panose="02040503050406030204" pitchFamily="18" charset="0"/>
                          <a:ea typeface="Cambria" panose="02040503050406030204" pitchFamily="18" charset="0"/>
                        </a:rPr>
                        <a:t>Không</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đạt</a:t>
                      </a:r>
                      <a:endParaRPr lang="en-US" sz="2000" dirty="0">
                        <a:effectLst/>
                        <a:latin typeface="Cambria" panose="02040503050406030204" pitchFamily="18" charset="0"/>
                        <a:ea typeface="Cambria" panose="02040503050406030204" pitchFamily="18" charset="0"/>
                      </a:endParaRPr>
                    </a:p>
                  </a:txBody>
                  <a:tcPr marL="68580" marR="68580" marT="0" marB="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tcPr>
                </a:tc>
                <a:tc>
                  <a:txBody>
                    <a:bodyPr/>
                    <a:lstStyle/>
                    <a:p>
                      <a:pPr algn="just">
                        <a:lnSpc>
                          <a:spcPct val="95000"/>
                        </a:lnSpc>
                        <a:spcAft>
                          <a:spcPts val="0"/>
                        </a:spcAft>
                        <a:tabLst>
                          <a:tab pos="741680" algn="ctr"/>
                        </a:tabLst>
                      </a:pPr>
                      <a:r>
                        <a:rPr lang="en-US" sz="2000" dirty="0" err="1">
                          <a:effectLst/>
                          <a:latin typeface="Cambria" panose="02040503050406030204" pitchFamily="18" charset="0"/>
                          <a:ea typeface="Cambria" panose="02040503050406030204" pitchFamily="18" charset="0"/>
                        </a:rPr>
                        <a:t>Kích</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thước</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tàu</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lớn</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các</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tấm</a:t>
                      </a:r>
                      <a:r>
                        <a:rPr lang="en-US" sz="2000" dirty="0">
                          <a:effectLst/>
                          <a:latin typeface="Cambria" panose="02040503050406030204" pitchFamily="18" charset="0"/>
                          <a:ea typeface="Cambria" panose="02040503050406030204" pitchFamily="18" charset="0"/>
                        </a:rPr>
                        <a:t> in </a:t>
                      </a:r>
                      <a:r>
                        <a:rPr lang="en-US" sz="2000" dirty="0" err="1" smtClean="0">
                          <a:effectLst/>
                          <a:latin typeface="Cambria" panose="02040503050406030204" pitchFamily="18" charset="0"/>
                          <a:ea typeface="Cambria" panose="02040503050406030204" pitchFamily="18" charset="0"/>
                        </a:rPr>
                        <a:t>mỏng</a:t>
                      </a:r>
                      <a:r>
                        <a:rPr lang="en-US" sz="2000" dirty="0" smtClean="0">
                          <a:effectLst/>
                          <a:latin typeface="Cambria" panose="02040503050406030204" pitchFamily="18" charset="0"/>
                          <a:ea typeface="Cambria" panose="02040503050406030204" pitchFamily="18" charset="0"/>
                        </a:rPr>
                        <a:t>,</a:t>
                      </a:r>
                      <a:r>
                        <a:rPr lang="en-US" sz="2000" baseline="0" dirty="0" smtClean="0">
                          <a:effectLst/>
                          <a:latin typeface="Cambria" panose="02040503050406030204" pitchFamily="18" charset="0"/>
                          <a:ea typeface="Cambria" panose="02040503050406030204" pitchFamily="18" charset="0"/>
                        </a:rPr>
                        <a:t> </a:t>
                      </a:r>
                      <a:r>
                        <a:rPr lang="en-US" sz="2000" baseline="0" dirty="0" err="1" smtClean="0">
                          <a:effectLst/>
                          <a:latin typeface="Cambria" panose="02040503050406030204" pitchFamily="18" charset="0"/>
                          <a:ea typeface="Cambria" panose="02040503050406030204" pitchFamily="18" charset="0"/>
                        </a:rPr>
                        <a:t>yếu</a:t>
                      </a:r>
                      <a:r>
                        <a:rPr lang="en-US" sz="2000" baseline="0" dirty="0" smtClean="0">
                          <a:effectLst/>
                          <a:latin typeface="Cambria" panose="02040503050406030204" pitchFamily="18" charset="0"/>
                          <a:ea typeface="Cambria" panose="02040503050406030204" pitchFamily="18" charset="0"/>
                        </a:rPr>
                        <a:t> </a:t>
                      </a:r>
                      <a:r>
                        <a:rPr lang="en-US" sz="2000" dirty="0" err="1" smtClean="0">
                          <a:effectLst/>
                          <a:latin typeface="Cambria" panose="02040503050406030204" pitchFamily="18" charset="0"/>
                          <a:ea typeface="Cambria" panose="02040503050406030204" pitchFamily="18" charset="0"/>
                        </a:rPr>
                        <a:t>dẫn</a:t>
                      </a:r>
                      <a:r>
                        <a:rPr lang="en-US" sz="2000" dirty="0" smtClean="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đến</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biến</a:t>
                      </a:r>
                      <a:r>
                        <a:rPr lang="en-US" sz="2000" dirty="0">
                          <a:effectLst/>
                          <a:latin typeface="Cambria" panose="02040503050406030204" pitchFamily="18" charset="0"/>
                          <a:ea typeface="Cambria" panose="02040503050406030204" pitchFamily="18" charset="0"/>
                        </a:rPr>
                        <a:t> </a:t>
                      </a:r>
                      <a:r>
                        <a:rPr lang="en-US" sz="2000" dirty="0" err="1" smtClean="0">
                          <a:effectLst/>
                          <a:latin typeface="Cambria" panose="02040503050406030204" pitchFamily="18" charset="0"/>
                          <a:ea typeface="Cambria" panose="02040503050406030204" pitchFamily="18" charset="0"/>
                        </a:rPr>
                        <a:t>dạng</a:t>
                      </a:r>
                      <a:r>
                        <a:rPr lang="en-US" sz="2000" dirty="0" smtClean="0">
                          <a:effectLst/>
                          <a:latin typeface="Cambria" panose="02040503050406030204" pitchFamily="18" charset="0"/>
                          <a:ea typeface="Cambria" panose="02040503050406030204" pitchFamily="18" charset="0"/>
                        </a:rPr>
                        <a:t>.</a:t>
                      </a:r>
                      <a:endParaRPr lang="en-US" sz="2000" dirty="0">
                        <a:effectLst/>
                        <a:latin typeface="Cambria" panose="02040503050406030204" pitchFamily="18" charset="0"/>
                        <a:ea typeface="Cambria" panose="02040503050406030204" pitchFamily="18" charset="0"/>
                      </a:endParaRPr>
                    </a:p>
                  </a:txBody>
                  <a:tcPr marL="68580" marR="68580" marT="0" marB="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tcPr>
                </a:tc>
                <a:tc>
                  <a:txBody>
                    <a:bodyPr/>
                    <a:lstStyle/>
                    <a:p>
                      <a:pPr algn="just">
                        <a:lnSpc>
                          <a:spcPct val="95000"/>
                        </a:lnSpc>
                        <a:spcAft>
                          <a:spcPts val="0"/>
                        </a:spcAft>
                      </a:pPr>
                      <a:r>
                        <a:rPr lang="en-US" sz="2000" dirty="0" err="1">
                          <a:effectLst/>
                          <a:latin typeface="Cambria" panose="02040503050406030204" pitchFamily="18" charset="0"/>
                          <a:ea typeface="Cambria" panose="02040503050406030204" pitchFamily="18" charset="0"/>
                        </a:rPr>
                        <a:t>Thiết</a:t>
                      </a:r>
                      <a:r>
                        <a:rPr lang="en-US" sz="2000" dirty="0">
                          <a:effectLst/>
                          <a:latin typeface="Cambria" panose="02040503050406030204" pitchFamily="18" charset="0"/>
                          <a:ea typeface="Cambria" panose="02040503050406030204" pitchFamily="18" charset="0"/>
                        </a:rPr>
                        <a:t> </a:t>
                      </a:r>
                      <a:r>
                        <a:rPr lang="en-US" sz="2000" dirty="0" err="1" smtClean="0">
                          <a:effectLst/>
                          <a:latin typeface="Cambria" panose="02040503050406030204" pitchFamily="18" charset="0"/>
                          <a:ea typeface="Cambria" panose="02040503050406030204" pitchFamily="18" charset="0"/>
                        </a:rPr>
                        <a:t>kế</a:t>
                      </a:r>
                      <a:r>
                        <a:rPr lang="en-US" sz="2000" dirty="0" smtClean="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lắp</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thanh</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gia</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cường</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ngang</a:t>
                      </a:r>
                      <a:r>
                        <a:rPr lang="en-US" sz="2000" dirty="0">
                          <a:effectLst/>
                          <a:latin typeface="Cambria" panose="02040503050406030204" pitchFamily="18" charset="0"/>
                          <a:ea typeface="Cambria" panose="02040503050406030204" pitchFamily="18" charset="0"/>
                        </a:rPr>
                        <a:t> </a:t>
                      </a:r>
                      <a:r>
                        <a:rPr lang="en-US" sz="2000" dirty="0" err="1" smtClean="0">
                          <a:effectLst/>
                          <a:latin typeface="Cambria" panose="02040503050406030204" pitchFamily="18" charset="0"/>
                          <a:ea typeface="Cambria" panose="02040503050406030204" pitchFamily="18" charset="0"/>
                        </a:rPr>
                        <a:t>dọc</a:t>
                      </a:r>
                      <a:r>
                        <a:rPr lang="en-US" sz="2000" dirty="0" smtClean="0">
                          <a:effectLst/>
                          <a:latin typeface="Cambria" panose="02040503050406030204" pitchFamily="18" charset="0"/>
                          <a:ea typeface="Cambria" panose="02040503050406030204" pitchFamily="18" charset="0"/>
                        </a:rPr>
                        <a:t> </a:t>
                      </a:r>
                      <a:r>
                        <a:rPr lang="en-US" sz="2000" dirty="0" err="1" smtClean="0">
                          <a:effectLst/>
                          <a:latin typeface="Cambria" panose="02040503050406030204" pitchFamily="18" charset="0"/>
                          <a:ea typeface="Cambria" panose="02040503050406030204" pitchFamily="18" charset="0"/>
                        </a:rPr>
                        <a:t>bằng</a:t>
                      </a:r>
                      <a:r>
                        <a:rPr lang="en-US" sz="2000" baseline="0" dirty="0" smtClean="0">
                          <a:effectLst/>
                          <a:latin typeface="Cambria" panose="02040503050406030204" pitchFamily="18" charset="0"/>
                          <a:ea typeface="Cambria" panose="02040503050406030204" pitchFamily="18" charset="0"/>
                        </a:rPr>
                        <a:t> </a:t>
                      </a:r>
                      <a:r>
                        <a:rPr lang="en-US" sz="2000" baseline="0" dirty="0" err="1" smtClean="0">
                          <a:effectLst/>
                          <a:latin typeface="Cambria" panose="02040503050406030204" pitchFamily="18" charset="0"/>
                          <a:ea typeface="Cambria" panose="02040503050406030204" pitchFamily="18" charset="0"/>
                        </a:rPr>
                        <a:t>gỗ</a:t>
                      </a:r>
                      <a:r>
                        <a:rPr lang="en-US" sz="2000" dirty="0" smtClean="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tạo</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bệ</a:t>
                      </a:r>
                      <a:r>
                        <a:rPr lang="en-US" sz="2000" dirty="0">
                          <a:effectLst/>
                          <a:latin typeface="Cambria" panose="02040503050406030204" pitchFamily="18" charset="0"/>
                          <a:ea typeface="Cambria" panose="02040503050406030204" pitchFamily="18" charset="0"/>
                        </a:rPr>
                        <a:t> </a:t>
                      </a:r>
                      <a:r>
                        <a:rPr lang="en-US" sz="2000" dirty="0" err="1" smtClean="0">
                          <a:effectLst/>
                          <a:latin typeface="Cambria" panose="02040503050406030204" pitchFamily="18" charset="0"/>
                          <a:ea typeface="Cambria" panose="02040503050406030204" pitchFamily="18" charset="0"/>
                        </a:rPr>
                        <a:t>đỡ</a:t>
                      </a:r>
                      <a:r>
                        <a:rPr lang="en-US" sz="2000" dirty="0" smtClean="0">
                          <a:effectLst/>
                          <a:latin typeface="Cambria" panose="02040503050406030204" pitchFamily="18" charset="0"/>
                          <a:ea typeface="Cambria" panose="02040503050406030204" pitchFamily="18" charset="0"/>
                        </a:rPr>
                        <a:t> </a:t>
                      </a:r>
                      <a:r>
                        <a:rPr lang="en-US" sz="2000" dirty="0" err="1" smtClean="0">
                          <a:effectLst/>
                          <a:latin typeface="Cambria" panose="02040503050406030204" pitchFamily="18" charset="0"/>
                          <a:ea typeface="Cambria" panose="02040503050406030204" pitchFamily="18" charset="0"/>
                        </a:rPr>
                        <a:t>tấm</a:t>
                      </a:r>
                      <a:r>
                        <a:rPr lang="en-US" sz="2000" baseline="0" dirty="0" smtClean="0">
                          <a:effectLst/>
                          <a:latin typeface="Cambria" panose="02040503050406030204" pitchFamily="18" charset="0"/>
                          <a:ea typeface="Cambria" panose="02040503050406030204" pitchFamily="18" charset="0"/>
                        </a:rPr>
                        <a:t> in 3D</a:t>
                      </a:r>
                      <a:endParaRPr lang="en-US" sz="2000" dirty="0">
                        <a:effectLst/>
                        <a:latin typeface="Cambria" panose="02040503050406030204" pitchFamily="18" charset="0"/>
                        <a:ea typeface="Cambria" panose="02040503050406030204" pitchFamily="18" charset="0"/>
                      </a:endParaRPr>
                    </a:p>
                  </a:txBody>
                  <a:tcPr marL="68580" marR="68580" marT="0" marB="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tcPr>
                </a:tc>
                <a:extLst>
                  <a:ext uri="{0D108BD9-81ED-4DB2-BD59-A6C34878D82A}">
                    <a16:rowId xmlns:a16="http://schemas.microsoft.com/office/drawing/2014/main" val="2484844120"/>
                  </a:ext>
                </a:extLst>
              </a:tr>
              <a:tr h="1009650">
                <a:tc>
                  <a:txBody>
                    <a:bodyPr/>
                    <a:lstStyle/>
                    <a:p>
                      <a:pPr algn="just">
                        <a:lnSpc>
                          <a:spcPct val="95000"/>
                        </a:lnSpc>
                        <a:spcAft>
                          <a:spcPts val="0"/>
                        </a:spcAft>
                      </a:pPr>
                      <a:r>
                        <a:rPr lang="en-US" sz="2000" b="0" kern="1200" dirty="0" smtClean="0">
                          <a:solidFill>
                            <a:schemeClr val="dk1"/>
                          </a:solidFill>
                          <a:effectLst/>
                          <a:latin typeface="Cambria" panose="02040503050406030204" pitchFamily="18" charset="0"/>
                          <a:ea typeface="Cambria" panose="02040503050406030204" pitchFamily="18" charset="0"/>
                          <a:cs typeface="+mn-cs"/>
                        </a:rPr>
                        <a:t>PA 2. </a:t>
                      </a:r>
                      <a:r>
                        <a:rPr lang="en-US" sz="2000" b="0" kern="1200" dirty="0" err="1" smtClean="0">
                          <a:solidFill>
                            <a:schemeClr val="dk1"/>
                          </a:solidFill>
                          <a:effectLst/>
                          <a:latin typeface="Cambria" panose="02040503050406030204" pitchFamily="18" charset="0"/>
                          <a:ea typeface="Cambria" panose="02040503050406030204" pitchFamily="18" charset="0"/>
                          <a:cs typeface="+mn-cs"/>
                        </a:rPr>
                        <a:t>Lắp</a:t>
                      </a:r>
                      <a:r>
                        <a:rPr lang="en-US" sz="2000" b="0" kern="1200" dirty="0" smtClean="0">
                          <a:solidFill>
                            <a:schemeClr val="dk1"/>
                          </a:solidFill>
                          <a:effectLst/>
                          <a:latin typeface="Cambria" panose="02040503050406030204" pitchFamily="18" charset="0"/>
                          <a:ea typeface="Cambria" panose="02040503050406030204" pitchFamily="18" charset="0"/>
                          <a:cs typeface="+mn-cs"/>
                        </a:rPr>
                        <a:t> </a:t>
                      </a:r>
                      <a:r>
                        <a:rPr lang="en-US" sz="2000" b="0" kern="1200" dirty="0" err="1" smtClean="0">
                          <a:solidFill>
                            <a:schemeClr val="dk1"/>
                          </a:solidFill>
                          <a:effectLst/>
                          <a:latin typeface="Cambria" panose="02040503050406030204" pitchFamily="18" charset="0"/>
                          <a:ea typeface="Cambria" panose="02040503050406030204" pitchFamily="18" charset="0"/>
                          <a:cs typeface="+mn-cs"/>
                        </a:rPr>
                        <a:t>các</a:t>
                      </a:r>
                      <a:r>
                        <a:rPr lang="en-US" sz="2000" b="0" kern="1200" dirty="0" smtClean="0">
                          <a:solidFill>
                            <a:schemeClr val="dk1"/>
                          </a:solidFill>
                          <a:effectLst/>
                          <a:latin typeface="Cambria" panose="02040503050406030204" pitchFamily="18" charset="0"/>
                          <a:ea typeface="Cambria" panose="02040503050406030204" pitchFamily="18" charset="0"/>
                          <a:cs typeface="+mn-cs"/>
                        </a:rPr>
                        <a:t> </a:t>
                      </a:r>
                      <a:r>
                        <a:rPr lang="en-US" sz="2000" b="0" kern="1200" dirty="0" err="1" smtClean="0">
                          <a:solidFill>
                            <a:schemeClr val="dk1"/>
                          </a:solidFill>
                          <a:effectLst/>
                          <a:latin typeface="Cambria" panose="02040503050406030204" pitchFamily="18" charset="0"/>
                          <a:ea typeface="Cambria" panose="02040503050406030204" pitchFamily="18" charset="0"/>
                          <a:cs typeface="+mn-cs"/>
                        </a:rPr>
                        <a:t>tấm</a:t>
                      </a:r>
                      <a:r>
                        <a:rPr lang="en-US" sz="2000" b="0" kern="1200" dirty="0" smtClean="0">
                          <a:solidFill>
                            <a:schemeClr val="dk1"/>
                          </a:solidFill>
                          <a:effectLst/>
                          <a:latin typeface="Cambria" panose="02040503050406030204" pitchFamily="18" charset="0"/>
                          <a:ea typeface="Cambria" panose="02040503050406030204" pitchFamily="18" charset="0"/>
                          <a:cs typeface="+mn-cs"/>
                        </a:rPr>
                        <a:t> in 3D </a:t>
                      </a:r>
                      <a:r>
                        <a:rPr lang="en-US" sz="2000" b="0" kern="1200" dirty="0" err="1" smtClean="0">
                          <a:solidFill>
                            <a:schemeClr val="dk1"/>
                          </a:solidFill>
                          <a:effectLst/>
                          <a:latin typeface="Cambria" panose="02040503050406030204" pitchFamily="18" charset="0"/>
                          <a:ea typeface="Cambria" panose="02040503050406030204" pitchFamily="18" charset="0"/>
                          <a:cs typeface="+mn-cs"/>
                        </a:rPr>
                        <a:t>lên</a:t>
                      </a:r>
                      <a:r>
                        <a:rPr lang="en-US" sz="2000" b="0" kern="1200" dirty="0" smtClean="0">
                          <a:solidFill>
                            <a:schemeClr val="dk1"/>
                          </a:solidFill>
                          <a:effectLst/>
                          <a:latin typeface="Cambria" panose="02040503050406030204" pitchFamily="18" charset="0"/>
                          <a:ea typeface="Cambria" panose="02040503050406030204" pitchFamily="18" charset="0"/>
                          <a:cs typeface="+mn-cs"/>
                        </a:rPr>
                        <a:t> </a:t>
                      </a:r>
                      <a:r>
                        <a:rPr lang="en-US" sz="2000" b="0" kern="1200" dirty="0" err="1" smtClean="0">
                          <a:solidFill>
                            <a:schemeClr val="dk1"/>
                          </a:solidFill>
                          <a:effectLst/>
                          <a:latin typeface="Cambria" panose="02040503050406030204" pitchFamily="18" charset="0"/>
                          <a:ea typeface="Cambria" panose="02040503050406030204" pitchFamily="18" charset="0"/>
                          <a:cs typeface="+mn-cs"/>
                        </a:rPr>
                        <a:t>xương</a:t>
                      </a:r>
                      <a:r>
                        <a:rPr lang="en-US" sz="2000" b="0" kern="1200" dirty="0" smtClean="0">
                          <a:solidFill>
                            <a:schemeClr val="dk1"/>
                          </a:solidFill>
                          <a:effectLst/>
                          <a:latin typeface="Cambria" panose="02040503050406030204" pitchFamily="18" charset="0"/>
                          <a:ea typeface="Cambria" panose="02040503050406030204" pitchFamily="18" charset="0"/>
                          <a:cs typeface="+mn-cs"/>
                        </a:rPr>
                        <a:t> </a:t>
                      </a:r>
                      <a:r>
                        <a:rPr lang="en-US" sz="2000" b="0" kern="1200" dirty="0" err="1" smtClean="0">
                          <a:solidFill>
                            <a:schemeClr val="dk1"/>
                          </a:solidFill>
                          <a:effectLst/>
                          <a:latin typeface="Cambria" panose="02040503050406030204" pitchFamily="18" charset="0"/>
                          <a:ea typeface="Cambria" panose="02040503050406030204" pitchFamily="18" charset="0"/>
                          <a:cs typeface="+mn-cs"/>
                        </a:rPr>
                        <a:t>khung</a:t>
                      </a:r>
                      <a:r>
                        <a:rPr lang="en-US" sz="2000" b="0" kern="1200" dirty="0" smtClean="0">
                          <a:solidFill>
                            <a:schemeClr val="dk1"/>
                          </a:solidFill>
                          <a:effectLst/>
                          <a:latin typeface="Cambria" panose="02040503050406030204" pitchFamily="18" charset="0"/>
                          <a:ea typeface="Cambria" panose="02040503050406030204" pitchFamily="18" charset="0"/>
                          <a:cs typeface="+mn-cs"/>
                        </a:rPr>
                        <a:t> </a:t>
                      </a:r>
                      <a:r>
                        <a:rPr lang="en-US" sz="2000" b="0" kern="1200" dirty="0" err="1" smtClean="0">
                          <a:solidFill>
                            <a:schemeClr val="dk1"/>
                          </a:solidFill>
                          <a:effectLst/>
                          <a:latin typeface="Cambria" panose="02040503050406030204" pitchFamily="18" charset="0"/>
                          <a:ea typeface="Cambria" panose="02040503050406030204" pitchFamily="18" charset="0"/>
                          <a:cs typeface="+mn-cs"/>
                        </a:rPr>
                        <a:t>ngang-dọc</a:t>
                      </a:r>
                      <a:endParaRPr lang="en-US" sz="2000" b="0" kern="1200" dirty="0">
                        <a:solidFill>
                          <a:schemeClr val="dk1"/>
                        </a:solidFill>
                        <a:effectLst/>
                        <a:latin typeface="Cambria" panose="02040503050406030204" pitchFamily="18" charset="0"/>
                        <a:ea typeface="Cambria" panose="02040503050406030204" pitchFamily="18" charset="0"/>
                        <a:cs typeface="+mn-cs"/>
                      </a:endParaRPr>
                    </a:p>
                  </a:txBody>
                  <a:tcPr marL="68580" marR="68580" marT="0" marB="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algn="just">
                        <a:lnSpc>
                          <a:spcPct val="95000"/>
                        </a:lnSpc>
                        <a:spcAft>
                          <a:spcPts val="0"/>
                        </a:spcAft>
                      </a:pPr>
                      <a:r>
                        <a:rPr lang="en-US" sz="2000" dirty="0" err="1">
                          <a:effectLst/>
                          <a:latin typeface="Cambria" panose="02040503050406030204" pitchFamily="18" charset="0"/>
                          <a:ea typeface="Cambria" panose="02040503050406030204" pitchFamily="18" charset="0"/>
                        </a:rPr>
                        <a:t>Các</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tấm</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nhựa</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vẫn</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còn</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hơi</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yếu</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và</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biến</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dạng</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cục</a:t>
                      </a:r>
                      <a:r>
                        <a:rPr lang="en-US" sz="2000" dirty="0">
                          <a:effectLst/>
                          <a:latin typeface="Cambria" panose="02040503050406030204" pitchFamily="18" charset="0"/>
                          <a:ea typeface="Cambria" panose="02040503050406030204" pitchFamily="18" charset="0"/>
                        </a:rPr>
                        <a:t> </a:t>
                      </a:r>
                      <a:r>
                        <a:rPr lang="en-US" sz="2000" dirty="0" err="1" smtClean="0">
                          <a:effectLst/>
                          <a:latin typeface="Cambria" panose="02040503050406030204" pitchFamily="18" charset="0"/>
                          <a:ea typeface="Cambria" panose="02040503050406030204" pitchFamily="18" charset="0"/>
                        </a:rPr>
                        <a:t>bộ</a:t>
                      </a:r>
                      <a:r>
                        <a:rPr lang="en-US" sz="2000" dirty="0" smtClean="0">
                          <a:effectLst/>
                          <a:latin typeface="Cambria" panose="02040503050406030204" pitchFamily="18" charset="0"/>
                          <a:ea typeface="Cambria" panose="02040503050406030204" pitchFamily="18" charset="0"/>
                        </a:rPr>
                        <a:t>.</a:t>
                      </a:r>
                      <a:endParaRPr lang="en-US" sz="2000" dirty="0">
                        <a:effectLst/>
                        <a:latin typeface="Cambria" panose="02040503050406030204" pitchFamily="18" charset="0"/>
                        <a:ea typeface="Cambria" panose="02040503050406030204" pitchFamily="18" charset="0"/>
                      </a:endParaRPr>
                    </a:p>
                  </a:txBody>
                  <a:tcPr marL="68580" marR="68580" marT="0" marB="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algn="just">
                        <a:lnSpc>
                          <a:spcPct val="95000"/>
                        </a:lnSpc>
                        <a:spcAft>
                          <a:spcPts val="0"/>
                        </a:spcAft>
                      </a:pPr>
                      <a:r>
                        <a:rPr lang="en-US" sz="2000" dirty="0" err="1">
                          <a:effectLst/>
                          <a:latin typeface="Cambria" panose="02040503050406030204" pitchFamily="18" charset="0"/>
                          <a:ea typeface="Cambria" panose="02040503050406030204" pitchFamily="18" charset="0"/>
                        </a:rPr>
                        <a:t>Không</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đạt</a:t>
                      </a:r>
                      <a:endParaRPr lang="en-US" sz="2000" dirty="0">
                        <a:effectLst/>
                        <a:latin typeface="Cambria" panose="02040503050406030204" pitchFamily="18" charset="0"/>
                        <a:ea typeface="Cambria" panose="02040503050406030204" pitchFamily="18" charset="0"/>
                      </a:endParaRPr>
                    </a:p>
                  </a:txBody>
                  <a:tcPr marL="68580" marR="68580" marT="0" marB="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algn="just">
                        <a:lnSpc>
                          <a:spcPct val="95000"/>
                        </a:lnSpc>
                        <a:spcAft>
                          <a:spcPts val="0"/>
                        </a:spcAft>
                      </a:pPr>
                      <a:r>
                        <a:rPr lang="en-US" sz="2000" dirty="0" err="1" smtClean="0">
                          <a:effectLst/>
                          <a:latin typeface="Cambria" panose="02040503050406030204" pitchFamily="18" charset="0"/>
                          <a:ea typeface="Cambria" panose="02040503050406030204" pitchFamily="18" charset="0"/>
                        </a:rPr>
                        <a:t>Tấm</a:t>
                      </a:r>
                      <a:r>
                        <a:rPr lang="en-US" sz="2000" baseline="0" dirty="0" smtClean="0">
                          <a:effectLst/>
                          <a:latin typeface="Cambria" panose="02040503050406030204" pitchFamily="18" charset="0"/>
                          <a:ea typeface="Cambria" panose="02040503050406030204" pitchFamily="18" charset="0"/>
                        </a:rPr>
                        <a:t> </a:t>
                      </a:r>
                      <a:r>
                        <a:rPr lang="en-US" sz="2000" baseline="0" dirty="0" err="1" smtClean="0">
                          <a:effectLst/>
                          <a:latin typeface="Cambria" panose="02040503050406030204" pitchFamily="18" charset="0"/>
                          <a:ea typeface="Cambria" panose="02040503050406030204" pitchFamily="18" charset="0"/>
                        </a:rPr>
                        <a:t>nhựa</a:t>
                      </a:r>
                      <a:r>
                        <a:rPr lang="en-US" sz="2000" baseline="0" dirty="0" smtClean="0">
                          <a:effectLst/>
                          <a:latin typeface="Cambria" panose="02040503050406030204" pitchFamily="18" charset="0"/>
                          <a:ea typeface="Cambria" panose="02040503050406030204" pitchFamily="18" charset="0"/>
                        </a:rPr>
                        <a:t> </a:t>
                      </a:r>
                      <a:r>
                        <a:rPr lang="en-US" sz="2000" baseline="0" dirty="0" err="1" smtClean="0">
                          <a:effectLst/>
                          <a:latin typeface="Cambria" panose="02040503050406030204" pitchFamily="18" charset="0"/>
                          <a:ea typeface="Cambria" panose="02040503050406030204" pitchFamily="18" charset="0"/>
                        </a:rPr>
                        <a:t>mỏng</a:t>
                      </a:r>
                      <a:r>
                        <a:rPr lang="en-US" sz="2000" baseline="0" dirty="0" smtClean="0">
                          <a:effectLst/>
                          <a:latin typeface="Cambria" panose="02040503050406030204" pitchFamily="18" charset="0"/>
                          <a:ea typeface="Cambria" panose="02040503050406030204" pitchFamily="18" charset="0"/>
                        </a:rPr>
                        <a:t> </a:t>
                      </a:r>
                      <a:r>
                        <a:rPr lang="en-US" sz="2000" baseline="0" dirty="0" err="1" smtClean="0">
                          <a:effectLst/>
                          <a:latin typeface="Cambria" panose="02040503050406030204" pitchFamily="18" charset="0"/>
                          <a:ea typeface="Cambria" panose="02040503050406030204" pitchFamily="18" charset="0"/>
                        </a:rPr>
                        <a:t>nên</a:t>
                      </a:r>
                      <a:r>
                        <a:rPr lang="en-US" sz="2000" baseline="0" dirty="0" smtClean="0">
                          <a:effectLst/>
                          <a:latin typeface="Cambria" panose="02040503050406030204" pitchFamily="18" charset="0"/>
                          <a:ea typeface="Cambria" panose="02040503050406030204" pitchFamily="18" charset="0"/>
                        </a:rPr>
                        <a:t> </a:t>
                      </a:r>
                      <a:r>
                        <a:rPr lang="en-US" sz="2000" baseline="0" dirty="0" err="1" smtClean="0">
                          <a:effectLst/>
                          <a:latin typeface="Cambria" panose="02040503050406030204" pitchFamily="18" charset="0"/>
                          <a:ea typeface="Cambria" panose="02040503050406030204" pitchFamily="18" charset="0"/>
                        </a:rPr>
                        <a:t>biến</a:t>
                      </a:r>
                      <a:r>
                        <a:rPr lang="en-US" sz="2000" baseline="0" dirty="0" smtClean="0">
                          <a:effectLst/>
                          <a:latin typeface="Cambria" panose="02040503050406030204" pitchFamily="18" charset="0"/>
                          <a:ea typeface="Cambria" panose="02040503050406030204" pitchFamily="18" charset="0"/>
                        </a:rPr>
                        <a:t> </a:t>
                      </a:r>
                      <a:r>
                        <a:rPr lang="en-US" sz="2000" baseline="0" dirty="0" err="1" smtClean="0">
                          <a:effectLst/>
                          <a:latin typeface="Cambria" panose="02040503050406030204" pitchFamily="18" charset="0"/>
                          <a:ea typeface="Cambria" panose="02040503050406030204" pitchFamily="18" charset="0"/>
                        </a:rPr>
                        <a:t>dạng</a:t>
                      </a:r>
                      <a:r>
                        <a:rPr lang="en-US" sz="2000" baseline="0" dirty="0" smtClean="0">
                          <a:effectLst/>
                          <a:latin typeface="Cambria" panose="02040503050406030204" pitchFamily="18" charset="0"/>
                          <a:ea typeface="Cambria" panose="02040503050406030204" pitchFamily="18" charset="0"/>
                        </a:rPr>
                        <a:t> </a:t>
                      </a:r>
                      <a:r>
                        <a:rPr lang="en-US" sz="2000" baseline="0" dirty="0" err="1" smtClean="0">
                          <a:effectLst/>
                          <a:latin typeface="Cambria" panose="02040503050406030204" pitchFamily="18" charset="0"/>
                          <a:ea typeface="Cambria" panose="02040503050406030204" pitchFamily="18" charset="0"/>
                        </a:rPr>
                        <a:t>tại</a:t>
                      </a:r>
                      <a:r>
                        <a:rPr lang="en-US" sz="2000" baseline="0" dirty="0" smtClean="0">
                          <a:effectLst/>
                          <a:latin typeface="Cambria" panose="02040503050406030204" pitchFamily="18" charset="0"/>
                          <a:ea typeface="Cambria" panose="02040503050406030204" pitchFamily="18" charset="0"/>
                        </a:rPr>
                        <a:t> </a:t>
                      </a:r>
                      <a:r>
                        <a:rPr lang="en-US" sz="2000" baseline="0" dirty="0" err="1" smtClean="0">
                          <a:effectLst/>
                          <a:latin typeface="Cambria" panose="02040503050406030204" pitchFamily="18" charset="0"/>
                          <a:ea typeface="Cambria" panose="02040503050406030204" pitchFamily="18" charset="0"/>
                        </a:rPr>
                        <a:t>khoảng</a:t>
                      </a:r>
                      <a:r>
                        <a:rPr lang="en-US" sz="2000" baseline="0" dirty="0" smtClean="0">
                          <a:effectLst/>
                          <a:latin typeface="Cambria" panose="02040503050406030204" pitchFamily="18" charset="0"/>
                          <a:ea typeface="Cambria" panose="02040503050406030204" pitchFamily="18" charset="0"/>
                        </a:rPr>
                        <a:t> </a:t>
                      </a:r>
                      <a:r>
                        <a:rPr lang="en-US" sz="2000" baseline="0" dirty="0" err="1" smtClean="0">
                          <a:effectLst/>
                          <a:latin typeface="Cambria" panose="02040503050406030204" pitchFamily="18" charset="0"/>
                          <a:ea typeface="Cambria" panose="02040503050406030204" pitchFamily="18" charset="0"/>
                        </a:rPr>
                        <a:t>trống</a:t>
                      </a:r>
                      <a:r>
                        <a:rPr lang="en-US" sz="2000" baseline="0" dirty="0" smtClean="0">
                          <a:effectLst/>
                          <a:latin typeface="Cambria" panose="02040503050406030204" pitchFamily="18" charset="0"/>
                          <a:ea typeface="Cambria" panose="02040503050406030204" pitchFamily="18" charset="0"/>
                        </a:rPr>
                        <a:t> </a:t>
                      </a:r>
                      <a:r>
                        <a:rPr lang="en-US" sz="2000" baseline="0" dirty="0" err="1" smtClean="0">
                          <a:effectLst/>
                          <a:latin typeface="Cambria" panose="02040503050406030204" pitchFamily="18" charset="0"/>
                          <a:ea typeface="Cambria" panose="02040503050406030204" pitchFamily="18" charset="0"/>
                        </a:rPr>
                        <a:t>g</a:t>
                      </a:r>
                      <a:r>
                        <a:rPr lang="en-US" sz="2000" dirty="0" err="1" smtClean="0">
                          <a:effectLst/>
                          <a:latin typeface="Cambria" panose="02040503050406030204" pitchFamily="18" charset="0"/>
                          <a:ea typeface="Cambria" panose="02040503050406030204" pitchFamily="18" charset="0"/>
                        </a:rPr>
                        <a:t>iữa</a:t>
                      </a:r>
                      <a:r>
                        <a:rPr lang="en-US" sz="2000" dirty="0" smtClean="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các</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thanh</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gia</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cường</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ngang</a:t>
                      </a:r>
                      <a:r>
                        <a:rPr lang="en-US" sz="2000" dirty="0">
                          <a:effectLst/>
                          <a:latin typeface="Cambria" panose="02040503050406030204" pitchFamily="18" charset="0"/>
                          <a:ea typeface="Cambria" panose="02040503050406030204" pitchFamily="18" charset="0"/>
                        </a:rPr>
                        <a:t> </a:t>
                      </a:r>
                      <a:r>
                        <a:rPr lang="en-US" sz="2000" dirty="0" err="1" smtClean="0">
                          <a:effectLst/>
                          <a:latin typeface="Cambria" panose="02040503050406030204" pitchFamily="18" charset="0"/>
                          <a:ea typeface="Cambria" panose="02040503050406030204" pitchFamily="18" charset="0"/>
                        </a:rPr>
                        <a:t>dọc</a:t>
                      </a:r>
                      <a:endParaRPr lang="en-US" sz="2000" dirty="0">
                        <a:effectLst/>
                        <a:latin typeface="Cambria" panose="02040503050406030204" pitchFamily="18" charset="0"/>
                        <a:ea typeface="Cambria" panose="02040503050406030204" pitchFamily="18" charset="0"/>
                      </a:endParaRPr>
                    </a:p>
                  </a:txBody>
                  <a:tcPr marL="68580" marR="68580" marT="0" marB="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algn="just">
                        <a:lnSpc>
                          <a:spcPct val="95000"/>
                        </a:lnSpc>
                        <a:spcAft>
                          <a:spcPts val="0"/>
                        </a:spcAft>
                      </a:pPr>
                      <a:r>
                        <a:rPr lang="en-US" sz="2000" dirty="0" err="1">
                          <a:effectLst/>
                          <a:latin typeface="Cambria" panose="02040503050406030204" pitchFamily="18" charset="0"/>
                          <a:ea typeface="Cambria" panose="02040503050406030204" pitchFamily="18" charset="0"/>
                        </a:rPr>
                        <a:t>Dùng</a:t>
                      </a:r>
                      <a:r>
                        <a:rPr lang="en-US" sz="2000" dirty="0">
                          <a:effectLst/>
                          <a:latin typeface="Cambria" panose="02040503050406030204" pitchFamily="18" charset="0"/>
                          <a:ea typeface="Cambria" panose="02040503050406030204" pitchFamily="18" charset="0"/>
                        </a:rPr>
                        <a:t> PU </a:t>
                      </a:r>
                      <a:r>
                        <a:rPr lang="en-US" sz="2000" dirty="0" err="1" smtClean="0">
                          <a:effectLst/>
                          <a:latin typeface="Cambria" panose="02040503050406030204" pitchFamily="18" charset="0"/>
                          <a:ea typeface="Cambria" panose="02040503050406030204" pitchFamily="18" charset="0"/>
                        </a:rPr>
                        <a:t>điền</a:t>
                      </a:r>
                      <a:r>
                        <a:rPr lang="en-US" sz="2000" baseline="0" dirty="0" smtClean="0">
                          <a:effectLst/>
                          <a:latin typeface="Cambria" panose="02040503050406030204" pitchFamily="18" charset="0"/>
                          <a:ea typeface="Cambria" panose="02040503050406030204" pitchFamily="18" charset="0"/>
                        </a:rPr>
                        <a:t> </a:t>
                      </a:r>
                      <a:r>
                        <a:rPr lang="en-US" sz="2000" baseline="0" dirty="0" err="1" smtClean="0">
                          <a:effectLst/>
                          <a:latin typeface="Cambria" panose="02040503050406030204" pitchFamily="18" charset="0"/>
                          <a:ea typeface="Cambria" panose="02040503050406030204" pitchFamily="18" charset="0"/>
                        </a:rPr>
                        <a:t>đầy</a:t>
                      </a:r>
                      <a:r>
                        <a:rPr lang="en-US" sz="2000" baseline="0" dirty="0" smtClean="0">
                          <a:effectLst/>
                          <a:latin typeface="Cambria" panose="02040503050406030204" pitchFamily="18" charset="0"/>
                          <a:ea typeface="Cambria" panose="02040503050406030204" pitchFamily="18" charset="0"/>
                        </a:rPr>
                        <a:t> </a:t>
                      </a:r>
                      <a:r>
                        <a:rPr lang="en-US" sz="2000" baseline="0" dirty="0" err="1" smtClean="0">
                          <a:effectLst/>
                          <a:latin typeface="Cambria" panose="02040503050406030204" pitchFamily="18" charset="0"/>
                          <a:ea typeface="Cambria" panose="02040503050406030204" pitchFamily="18" charset="0"/>
                        </a:rPr>
                        <a:t>khoảng</a:t>
                      </a:r>
                      <a:r>
                        <a:rPr lang="en-US" sz="2000" baseline="0" dirty="0" smtClean="0">
                          <a:effectLst/>
                          <a:latin typeface="Cambria" panose="02040503050406030204" pitchFamily="18" charset="0"/>
                          <a:ea typeface="Cambria" panose="02040503050406030204" pitchFamily="18" charset="0"/>
                        </a:rPr>
                        <a:t> </a:t>
                      </a:r>
                      <a:r>
                        <a:rPr lang="en-US" sz="2000" baseline="0" dirty="0" err="1" smtClean="0">
                          <a:effectLst/>
                          <a:latin typeface="Cambria" panose="02040503050406030204" pitchFamily="18" charset="0"/>
                          <a:ea typeface="Cambria" panose="02040503050406030204" pitchFamily="18" charset="0"/>
                        </a:rPr>
                        <a:t>trống</a:t>
                      </a:r>
                      <a:r>
                        <a:rPr lang="en-US" sz="2000" baseline="0" dirty="0" smtClean="0">
                          <a:effectLst/>
                          <a:latin typeface="Cambria" panose="02040503050406030204" pitchFamily="18" charset="0"/>
                          <a:ea typeface="Cambria" panose="02040503050406030204" pitchFamily="18" charset="0"/>
                        </a:rPr>
                        <a:t> </a:t>
                      </a:r>
                      <a:r>
                        <a:rPr lang="en-US" sz="2000" baseline="0" dirty="0" err="1" smtClean="0">
                          <a:effectLst/>
                          <a:latin typeface="Cambria" panose="02040503050406030204" pitchFamily="18" charset="0"/>
                          <a:ea typeface="Cambria" panose="02040503050406030204" pitchFamily="18" charset="0"/>
                        </a:rPr>
                        <a:t>giữa</a:t>
                      </a:r>
                      <a:r>
                        <a:rPr lang="en-US" sz="2000" baseline="0" dirty="0" smtClean="0">
                          <a:effectLst/>
                          <a:latin typeface="Cambria" panose="02040503050406030204" pitchFamily="18" charset="0"/>
                          <a:ea typeface="Cambria" panose="02040503050406030204" pitchFamily="18" charset="0"/>
                        </a:rPr>
                        <a:t> </a:t>
                      </a:r>
                      <a:r>
                        <a:rPr lang="en-US" sz="2000" baseline="0" dirty="0" err="1" smtClean="0">
                          <a:effectLst/>
                          <a:latin typeface="Cambria" panose="02040503050406030204" pitchFamily="18" charset="0"/>
                          <a:ea typeface="Cambria" panose="02040503050406030204" pitchFamily="18" charset="0"/>
                        </a:rPr>
                        <a:t>thanh</a:t>
                      </a:r>
                      <a:r>
                        <a:rPr lang="en-US" sz="2000" baseline="0" dirty="0" smtClean="0">
                          <a:effectLst/>
                          <a:latin typeface="Cambria" panose="02040503050406030204" pitchFamily="18" charset="0"/>
                          <a:ea typeface="Cambria" panose="02040503050406030204" pitchFamily="18" charset="0"/>
                        </a:rPr>
                        <a:t> </a:t>
                      </a:r>
                      <a:r>
                        <a:rPr lang="en-US" sz="2000" baseline="0" dirty="0" err="1" smtClean="0">
                          <a:effectLst/>
                          <a:latin typeface="Cambria" panose="02040503050406030204" pitchFamily="18" charset="0"/>
                          <a:ea typeface="Cambria" panose="02040503050406030204" pitchFamily="18" charset="0"/>
                        </a:rPr>
                        <a:t>cường</a:t>
                      </a:r>
                      <a:r>
                        <a:rPr lang="en-US" sz="2000" baseline="0" dirty="0" smtClean="0">
                          <a:effectLst/>
                          <a:latin typeface="Cambria" panose="02040503050406030204" pitchFamily="18" charset="0"/>
                          <a:ea typeface="Cambria" panose="02040503050406030204" pitchFamily="18" charset="0"/>
                        </a:rPr>
                        <a:t> </a:t>
                      </a:r>
                      <a:r>
                        <a:rPr lang="en-US" sz="2000" baseline="0" dirty="0" err="1" smtClean="0">
                          <a:effectLst/>
                          <a:latin typeface="Cambria" panose="02040503050406030204" pitchFamily="18" charset="0"/>
                          <a:ea typeface="Cambria" panose="02040503050406030204" pitchFamily="18" charset="0"/>
                        </a:rPr>
                        <a:t>ngang</a:t>
                      </a:r>
                      <a:r>
                        <a:rPr lang="en-US" sz="2000" baseline="0" dirty="0" smtClean="0">
                          <a:effectLst/>
                          <a:latin typeface="Cambria" panose="02040503050406030204" pitchFamily="18" charset="0"/>
                          <a:ea typeface="Cambria" panose="02040503050406030204" pitchFamily="18" charset="0"/>
                        </a:rPr>
                        <a:t> </a:t>
                      </a:r>
                      <a:r>
                        <a:rPr lang="en-US" sz="2000" baseline="0" dirty="0" err="1" smtClean="0">
                          <a:effectLst/>
                          <a:latin typeface="Cambria" panose="02040503050406030204" pitchFamily="18" charset="0"/>
                          <a:ea typeface="Cambria" panose="02040503050406030204" pitchFamily="18" charset="0"/>
                        </a:rPr>
                        <a:t>dọc</a:t>
                      </a:r>
                      <a:r>
                        <a:rPr lang="en-US" sz="2000" baseline="0" dirty="0" smtClean="0">
                          <a:effectLst/>
                          <a:latin typeface="Cambria" panose="02040503050406030204" pitchFamily="18" charset="0"/>
                          <a:ea typeface="Cambria" panose="02040503050406030204" pitchFamily="18" charset="0"/>
                        </a:rPr>
                        <a:t> </a:t>
                      </a:r>
                      <a:r>
                        <a:rPr lang="en-US" sz="2000" baseline="0" dirty="0" err="1" smtClean="0">
                          <a:effectLst/>
                          <a:latin typeface="Cambria" panose="02040503050406030204" pitchFamily="18" charset="0"/>
                          <a:ea typeface="Cambria" panose="02040503050406030204" pitchFamily="18" charset="0"/>
                        </a:rPr>
                        <a:t>t</a:t>
                      </a:r>
                      <a:r>
                        <a:rPr lang="en-US" sz="2000" dirty="0" err="1" smtClean="0">
                          <a:effectLst/>
                          <a:latin typeface="Cambria" panose="02040503050406030204" pitchFamily="18" charset="0"/>
                          <a:ea typeface="Cambria" panose="02040503050406030204" pitchFamily="18" charset="0"/>
                        </a:rPr>
                        <a:t>ạo</a:t>
                      </a:r>
                      <a:r>
                        <a:rPr lang="en-US" sz="2000" dirty="0" smtClean="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bề</a:t>
                      </a:r>
                      <a:r>
                        <a:rPr lang="en-US" sz="2000" dirty="0">
                          <a:effectLst/>
                          <a:latin typeface="Cambria" panose="02040503050406030204" pitchFamily="18" charset="0"/>
                          <a:ea typeface="Cambria" panose="02040503050406030204" pitchFamily="18" charset="0"/>
                        </a:rPr>
                        <a:t> </a:t>
                      </a:r>
                      <a:r>
                        <a:rPr lang="en-US" sz="2000" dirty="0" err="1" smtClean="0">
                          <a:effectLst/>
                          <a:latin typeface="Cambria" panose="02040503050406030204" pitchFamily="18" charset="0"/>
                          <a:ea typeface="Cambria" panose="02040503050406030204" pitchFamily="18" charset="0"/>
                        </a:rPr>
                        <a:t>mặt</a:t>
                      </a:r>
                      <a:r>
                        <a:rPr lang="en-US" sz="2000" dirty="0" smtClean="0">
                          <a:effectLst/>
                          <a:latin typeface="Cambria" panose="02040503050406030204" pitchFamily="18" charset="0"/>
                          <a:ea typeface="Cambria" panose="02040503050406030204" pitchFamily="18" charset="0"/>
                        </a:rPr>
                        <a:t>.</a:t>
                      </a:r>
                      <a:endParaRPr lang="en-US" sz="2000" dirty="0">
                        <a:effectLst/>
                        <a:latin typeface="Cambria" panose="02040503050406030204" pitchFamily="18" charset="0"/>
                        <a:ea typeface="Cambria" panose="02040503050406030204" pitchFamily="18" charset="0"/>
                      </a:endParaRPr>
                    </a:p>
                  </a:txBody>
                  <a:tcPr marL="68580" marR="68580" marT="0" marB="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extLst>
                  <a:ext uri="{0D108BD9-81ED-4DB2-BD59-A6C34878D82A}">
                    <a16:rowId xmlns:a16="http://schemas.microsoft.com/office/drawing/2014/main" val="4184620230"/>
                  </a:ext>
                </a:extLst>
              </a:tr>
              <a:tr h="1071880">
                <a:tc>
                  <a:txBody>
                    <a:bodyPr/>
                    <a:lstStyle/>
                    <a:p>
                      <a:pPr algn="just">
                        <a:lnSpc>
                          <a:spcPct val="95000"/>
                        </a:lnSpc>
                        <a:spcAft>
                          <a:spcPts val="0"/>
                        </a:spcAft>
                      </a:pPr>
                      <a:r>
                        <a:rPr lang="en-US" sz="2000" b="0" kern="1200" dirty="0" smtClean="0">
                          <a:solidFill>
                            <a:schemeClr val="dk1"/>
                          </a:solidFill>
                          <a:effectLst/>
                          <a:latin typeface="Cambria" panose="02040503050406030204" pitchFamily="18" charset="0"/>
                          <a:ea typeface="Cambria" panose="02040503050406030204" pitchFamily="18" charset="0"/>
                          <a:cs typeface="+mn-cs"/>
                        </a:rPr>
                        <a:t>PA 3. </a:t>
                      </a:r>
                      <a:r>
                        <a:rPr lang="en-US" sz="2000" b="0" kern="1200" dirty="0" err="1" smtClean="0">
                          <a:solidFill>
                            <a:schemeClr val="dk1"/>
                          </a:solidFill>
                          <a:effectLst/>
                          <a:latin typeface="Cambria" panose="02040503050406030204" pitchFamily="18" charset="0"/>
                          <a:ea typeface="Cambria" panose="02040503050406030204" pitchFamily="18" charset="0"/>
                          <a:cs typeface="+mn-cs"/>
                        </a:rPr>
                        <a:t>Lắp</a:t>
                      </a:r>
                      <a:r>
                        <a:rPr lang="en-US" sz="2000" b="0" kern="1200" dirty="0" smtClean="0">
                          <a:solidFill>
                            <a:schemeClr val="dk1"/>
                          </a:solidFill>
                          <a:effectLst/>
                          <a:latin typeface="Cambria" panose="02040503050406030204" pitchFamily="18" charset="0"/>
                          <a:ea typeface="Cambria" panose="02040503050406030204" pitchFamily="18" charset="0"/>
                          <a:cs typeface="+mn-cs"/>
                        </a:rPr>
                        <a:t> </a:t>
                      </a:r>
                      <a:r>
                        <a:rPr lang="en-US" sz="2000" b="0" kern="1200" dirty="0" err="1" smtClean="0">
                          <a:solidFill>
                            <a:schemeClr val="dk1"/>
                          </a:solidFill>
                          <a:effectLst/>
                          <a:latin typeface="Cambria" panose="02040503050406030204" pitchFamily="18" charset="0"/>
                          <a:ea typeface="Cambria" panose="02040503050406030204" pitchFamily="18" charset="0"/>
                          <a:cs typeface="+mn-cs"/>
                        </a:rPr>
                        <a:t>tấm</a:t>
                      </a:r>
                      <a:r>
                        <a:rPr lang="en-US" sz="2000" b="0" kern="1200" dirty="0" smtClean="0">
                          <a:solidFill>
                            <a:schemeClr val="dk1"/>
                          </a:solidFill>
                          <a:effectLst/>
                          <a:latin typeface="Cambria" panose="02040503050406030204" pitchFamily="18" charset="0"/>
                          <a:ea typeface="Cambria" panose="02040503050406030204" pitchFamily="18" charset="0"/>
                          <a:cs typeface="+mn-cs"/>
                        </a:rPr>
                        <a:t> in 3D </a:t>
                      </a:r>
                      <a:r>
                        <a:rPr lang="en-US" sz="2000" b="0" kern="1200" dirty="0" err="1" smtClean="0">
                          <a:solidFill>
                            <a:schemeClr val="dk1"/>
                          </a:solidFill>
                          <a:effectLst/>
                          <a:latin typeface="Cambria" panose="02040503050406030204" pitchFamily="18" charset="0"/>
                          <a:ea typeface="Cambria" panose="02040503050406030204" pitchFamily="18" charset="0"/>
                          <a:cs typeface="+mn-cs"/>
                        </a:rPr>
                        <a:t>lên</a:t>
                      </a:r>
                      <a:r>
                        <a:rPr lang="en-US" sz="2000" b="0" kern="1200" dirty="0" smtClean="0">
                          <a:solidFill>
                            <a:schemeClr val="dk1"/>
                          </a:solidFill>
                          <a:effectLst/>
                          <a:latin typeface="Cambria" panose="02040503050406030204" pitchFamily="18" charset="0"/>
                          <a:ea typeface="Cambria" panose="02040503050406030204" pitchFamily="18" charset="0"/>
                          <a:cs typeface="+mn-cs"/>
                        </a:rPr>
                        <a:t> </a:t>
                      </a:r>
                      <a:r>
                        <a:rPr lang="en-US" sz="2000" b="0" kern="1200" dirty="0" err="1" smtClean="0">
                          <a:solidFill>
                            <a:schemeClr val="dk1"/>
                          </a:solidFill>
                          <a:effectLst/>
                          <a:latin typeface="Cambria" panose="02040503050406030204" pitchFamily="18" charset="0"/>
                          <a:ea typeface="Cambria" panose="02040503050406030204" pitchFamily="18" charset="0"/>
                          <a:cs typeface="+mn-cs"/>
                        </a:rPr>
                        <a:t>bề</a:t>
                      </a:r>
                      <a:r>
                        <a:rPr lang="en-US" sz="2000" b="0" kern="1200" dirty="0" smtClean="0">
                          <a:solidFill>
                            <a:schemeClr val="dk1"/>
                          </a:solidFill>
                          <a:effectLst/>
                          <a:latin typeface="Cambria" panose="02040503050406030204" pitchFamily="18" charset="0"/>
                          <a:ea typeface="Cambria" panose="02040503050406030204" pitchFamily="18" charset="0"/>
                          <a:cs typeface="+mn-cs"/>
                        </a:rPr>
                        <a:t> </a:t>
                      </a:r>
                      <a:r>
                        <a:rPr lang="en-US" sz="2000" b="0" kern="1200" dirty="0" err="1" smtClean="0">
                          <a:solidFill>
                            <a:schemeClr val="dk1"/>
                          </a:solidFill>
                          <a:effectLst/>
                          <a:latin typeface="Cambria" panose="02040503050406030204" pitchFamily="18" charset="0"/>
                          <a:ea typeface="Cambria" panose="02040503050406030204" pitchFamily="18" charset="0"/>
                          <a:cs typeface="+mn-cs"/>
                        </a:rPr>
                        <a:t>mặt</a:t>
                      </a:r>
                      <a:r>
                        <a:rPr lang="en-US" sz="2000" b="0" kern="1200" dirty="0" smtClean="0">
                          <a:solidFill>
                            <a:schemeClr val="dk1"/>
                          </a:solidFill>
                          <a:effectLst/>
                          <a:latin typeface="Cambria" panose="02040503050406030204" pitchFamily="18" charset="0"/>
                          <a:ea typeface="Cambria" panose="02040503050406030204" pitchFamily="18" charset="0"/>
                          <a:cs typeface="+mn-cs"/>
                        </a:rPr>
                        <a:t> PU,</a:t>
                      </a:r>
                      <a:r>
                        <a:rPr lang="en-US" sz="2000" b="0" kern="1200" baseline="0" dirty="0" smtClean="0">
                          <a:solidFill>
                            <a:schemeClr val="dk1"/>
                          </a:solidFill>
                          <a:effectLst/>
                          <a:latin typeface="Cambria" panose="02040503050406030204" pitchFamily="18" charset="0"/>
                          <a:ea typeface="Cambria" panose="02040503050406030204" pitchFamily="18" charset="0"/>
                          <a:cs typeface="+mn-cs"/>
                        </a:rPr>
                        <a:t> </a:t>
                      </a:r>
                      <a:r>
                        <a:rPr lang="en-US" sz="2000" b="0" kern="1200" dirty="0" err="1" smtClean="0">
                          <a:solidFill>
                            <a:schemeClr val="dk1"/>
                          </a:solidFill>
                          <a:effectLst/>
                          <a:latin typeface="Cambria" panose="02040503050406030204" pitchFamily="18" charset="0"/>
                          <a:ea typeface="Cambria" panose="02040503050406030204" pitchFamily="18" charset="0"/>
                          <a:cs typeface="+mn-cs"/>
                        </a:rPr>
                        <a:t>khung</a:t>
                      </a:r>
                      <a:r>
                        <a:rPr lang="en-US" sz="2000" b="0" kern="1200" dirty="0" smtClean="0">
                          <a:solidFill>
                            <a:schemeClr val="dk1"/>
                          </a:solidFill>
                          <a:effectLst/>
                          <a:latin typeface="Cambria" panose="02040503050406030204" pitchFamily="18" charset="0"/>
                          <a:ea typeface="Cambria" panose="02040503050406030204" pitchFamily="18" charset="0"/>
                          <a:cs typeface="+mn-cs"/>
                        </a:rPr>
                        <a:t> </a:t>
                      </a:r>
                      <a:r>
                        <a:rPr lang="en-US" sz="2000" b="0" kern="1200" dirty="0" err="1" smtClean="0">
                          <a:solidFill>
                            <a:schemeClr val="dk1"/>
                          </a:solidFill>
                          <a:effectLst/>
                          <a:latin typeface="Cambria" panose="02040503050406030204" pitchFamily="18" charset="0"/>
                          <a:ea typeface="Cambria" panose="02040503050406030204" pitchFamily="18" charset="0"/>
                          <a:cs typeface="+mn-cs"/>
                        </a:rPr>
                        <a:t>xương</a:t>
                      </a:r>
                      <a:r>
                        <a:rPr lang="en-US" sz="2000" b="0" kern="1200" dirty="0" smtClean="0">
                          <a:solidFill>
                            <a:schemeClr val="dk1"/>
                          </a:solidFill>
                          <a:effectLst/>
                          <a:latin typeface="Cambria" panose="02040503050406030204" pitchFamily="18" charset="0"/>
                          <a:ea typeface="Cambria" panose="02040503050406030204" pitchFamily="18" charset="0"/>
                          <a:cs typeface="+mn-cs"/>
                        </a:rPr>
                        <a:t> </a:t>
                      </a:r>
                      <a:r>
                        <a:rPr lang="en-US" sz="2000" b="0" kern="1200" dirty="0" err="1" smtClean="0">
                          <a:solidFill>
                            <a:schemeClr val="dk1"/>
                          </a:solidFill>
                          <a:effectLst/>
                          <a:latin typeface="Cambria" panose="02040503050406030204" pitchFamily="18" charset="0"/>
                          <a:ea typeface="Cambria" panose="02040503050406030204" pitchFamily="18" charset="0"/>
                          <a:cs typeface="+mn-cs"/>
                        </a:rPr>
                        <a:t>ngang</a:t>
                      </a:r>
                      <a:r>
                        <a:rPr lang="en-US" sz="2000" b="0" kern="1200" baseline="0" dirty="0" smtClean="0">
                          <a:solidFill>
                            <a:schemeClr val="dk1"/>
                          </a:solidFill>
                          <a:effectLst/>
                          <a:latin typeface="Cambria" panose="02040503050406030204" pitchFamily="18" charset="0"/>
                          <a:ea typeface="Cambria" panose="02040503050406030204" pitchFamily="18" charset="0"/>
                          <a:cs typeface="+mn-cs"/>
                        </a:rPr>
                        <a:t> </a:t>
                      </a:r>
                      <a:r>
                        <a:rPr lang="en-US" sz="2000" b="0" kern="1200" dirty="0" err="1" smtClean="0">
                          <a:solidFill>
                            <a:schemeClr val="dk1"/>
                          </a:solidFill>
                          <a:effectLst/>
                          <a:latin typeface="Cambria" panose="02040503050406030204" pitchFamily="18" charset="0"/>
                          <a:ea typeface="Cambria" panose="02040503050406030204" pitchFamily="18" charset="0"/>
                          <a:cs typeface="+mn-cs"/>
                        </a:rPr>
                        <a:t>dọc</a:t>
                      </a:r>
                      <a:endParaRPr lang="en-US" sz="2000" b="0" kern="1200" dirty="0">
                        <a:solidFill>
                          <a:schemeClr val="dk1"/>
                        </a:solidFill>
                        <a:effectLst/>
                        <a:latin typeface="Cambria" panose="02040503050406030204" pitchFamily="18" charset="0"/>
                        <a:ea typeface="Cambria" panose="02040503050406030204" pitchFamily="18" charset="0"/>
                        <a:cs typeface="+mn-cs"/>
                      </a:endParaRPr>
                    </a:p>
                  </a:txBody>
                  <a:tcPr marL="68580" marR="68580" marT="0" marB="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just">
                        <a:lnSpc>
                          <a:spcPct val="95000"/>
                        </a:lnSpc>
                        <a:spcAft>
                          <a:spcPts val="0"/>
                        </a:spcAft>
                      </a:pPr>
                      <a:r>
                        <a:rPr lang="en-US" sz="2000" dirty="0" err="1">
                          <a:effectLst/>
                          <a:latin typeface="Cambria" panose="02040503050406030204" pitchFamily="18" charset="0"/>
                          <a:ea typeface="Cambria" panose="02040503050406030204" pitchFamily="18" charset="0"/>
                        </a:rPr>
                        <a:t>Bề</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mặt</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khuôn</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chắc</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chắn</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dễ</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lắp</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tấm</a:t>
                      </a:r>
                      <a:r>
                        <a:rPr lang="en-US" sz="2000" dirty="0">
                          <a:effectLst/>
                          <a:latin typeface="Cambria" panose="02040503050406030204" pitchFamily="18" charset="0"/>
                          <a:ea typeface="Cambria" panose="02040503050406030204" pitchFamily="18" charset="0"/>
                        </a:rPr>
                        <a:t> 3D</a:t>
                      </a:r>
                    </a:p>
                  </a:txBody>
                  <a:tcPr marL="68580" marR="68580" marT="0" marB="0"/>
                </a:tc>
                <a:tc>
                  <a:txBody>
                    <a:bodyPr/>
                    <a:lstStyle/>
                    <a:p>
                      <a:pPr algn="just">
                        <a:lnSpc>
                          <a:spcPct val="95000"/>
                        </a:lnSpc>
                        <a:spcAft>
                          <a:spcPts val="0"/>
                        </a:spcAft>
                      </a:pPr>
                      <a:r>
                        <a:rPr lang="en-US" sz="2000" dirty="0" err="1" smtClean="0">
                          <a:effectLst/>
                          <a:latin typeface="Cambria" panose="02040503050406030204" pitchFamily="18" charset="0"/>
                          <a:ea typeface="Cambria" panose="02040503050406030204" pitchFamily="18" charset="0"/>
                        </a:rPr>
                        <a:t>Bề</a:t>
                      </a:r>
                      <a:r>
                        <a:rPr lang="en-US" sz="2000" dirty="0" smtClean="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mặt</a:t>
                      </a:r>
                      <a:r>
                        <a:rPr lang="en-US" sz="2000" dirty="0">
                          <a:effectLst/>
                          <a:latin typeface="Cambria" panose="02040503050406030204" pitchFamily="18" charset="0"/>
                          <a:ea typeface="Cambria" panose="02040503050406030204" pitchFamily="18" charset="0"/>
                        </a:rPr>
                        <a:t> </a:t>
                      </a:r>
                      <a:r>
                        <a:rPr lang="en-US" sz="2000" dirty="0" err="1" smtClean="0">
                          <a:effectLst/>
                          <a:latin typeface="Cambria" panose="02040503050406030204" pitchFamily="18" charset="0"/>
                          <a:ea typeface="Cambria" panose="02040503050406030204" pitchFamily="18" charset="0"/>
                        </a:rPr>
                        <a:t>vững</a:t>
                      </a:r>
                      <a:r>
                        <a:rPr lang="en-US" sz="2000" dirty="0" smtClean="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chắc</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trơn</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đều</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theo</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tuyến</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hình</a:t>
                      </a:r>
                      <a:r>
                        <a:rPr lang="en-US" sz="2000" dirty="0">
                          <a:effectLst/>
                          <a:latin typeface="Cambria" panose="02040503050406030204" pitchFamily="18" charset="0"/>
                          <a:ea typeface="Cambria" panose="02040503050406030204" pitchFamily="18" charset="0"/>
                        </a:rPr>
                        <a:t> </a:t>
                      </a:r>
                      <a:r>
                        <a:rPr lang="en-US" sz="2000" dirty="0" err="1" smtClean="0">
                          <a:effectLst/>
                          <a:latin typeface="Cambria" panose="02040503050406030204" pitchFamily="18" charset="0"/>
                          <a:ea typeface="Cambria" panose="02040503050406030204" pitchFamily="18" charset="0"/>
                        </a:rPr>
                        <a:t>tàu</a:t>
                      </a:r>
                      <a:r>
                        <a:rPr lang="en-US" sz="2000" dirty="0" smtClean="0">
                          <a:effectLst/>
                          <a:latin typeface="Cambria" panose="02040503050406030204" pitchFamily="18" charset="0"/>
                          <a:ea typeface="Cambria" panose="02040503050406030204" pitchFamily="18" charset="0"/>
                        </a:rPr>
                        <a:t> </a:t>
                      </a:r>
                      <a:r>
                        <a:rPr lang="en-US" sz="2000" dirty="0" err="1" smtClean="0">
                          <a:effectLst/>
                          <a:latin typeface="Cambria" panose="02040503050406030204" pitchFamily="18" charset="0"/>
                          <a:ea typeface="Cambria" panose="02040503050406030204" pitchFamily="18" charset="0"/>
                        </a:rPr>
                        <a:t>đảm</a:t>
                      </a:r>
                      <a:r>
                        <a:rPr lang="en-US" sz="2000" baseline="0" dirty="0" smtClean="0">
                          <a:effectLst/>
                          <a:latin typeface="Cambria" panose="02040503050406030204" pitchFamily="18" charset="0"/>
                          <a:ea typeface="Cambria" panose="02040503050406030204" pitchFamily="18" charset="0"/>
                        </a:rPr>
                        <a:t> </a:t>
                      </a:r>
                      <a:r>
                        <a:rPr lang="en-US" sz="2000" baseline="0" dirty="0" err="1" smtClean="0">
                          <a:effectLst/>
                          <a:latin typeface="Cambria" panose="02040503050406030204" pitchFamily="18" charset="0"/>
                          <a:ea typeface="Cambria" panose="02040503050406030204" pitchFamily="18" charset="0"/>
                        </a:rPr>
                        <a:t>bảo</a:t>
                      </a:r>
                      <a:r>
                        <a:rPr lang="en-US" sz="2000" baseline="0" dirty="0" smtClean="0">
                          <a:effectLst/>
                          <a:latin typeface="Cambria" panose="02040503050406030204" pitchFamily="18" charset="0"/>
                          <a:ea typeface="Cambria" panose="02040503050406030204" pitchFamily="18" charset="0"/>
                        </a:rPr>
                        <a:t> </a:t>
                      </a:r>
                      <a:r>
                        <a:rPr lang="en-US" sz="2000" baseline="0" dirty="0" err="1" smtClean="0">
                          <a:effectLst/>
                          <a:latin typeface="Cambria" panose="02040503050406030204" pitchFamily="18" charset="0"/>
                          <a:ea typeface="Cambria" panose="02040503050406030204" pitchFamily="18" charset="0"/>
                        </a:rPr>
                        <a:t>lắp</a:t>
                      </a:r>
                      <a:r>
                        <a:rPr lang="en-US" sz="2000" baseline="0" dirty="0" smtClean="0">
                          <a:effectLst/>
                          <a:latin typeface="Cambria" panose="02040503050406030204" pitchFamily="18" charset="0"/>
                          <a:ea typeface="Cambria" panose="02040503050406030204" pitchFamily="18" charset="0"/>
                        </a:rPr>
                        <a:t> </a:t>
                      </a:r>
                      <a:r>
                        <a:rPr lang="en-US" sz="2000" baseline="0" dirty="0" err="1" smtClean="0">
                          <a:effectLst/>
                          <a:latin typeface="Cambria" panose="02040503050406030204" pitchFamily="18" charset="0"/>
                          <a:ea typeface="Cambria" panose="02040503050406030204" pitchFamily="18" charset="0"/>
                        </a:rPr>
                        <a:t>tấm</a:t>
                      </a:r>
                      <a:r>
                        <a:rPr lang="en-US" sz="2000" baseline="0" dirty="0" smtClean="0">
                          <a:effectLst/>
                          <a:latin typeface="Cambria" panose="02040503050406030204" pitchFamily="18" charset="0"/>
                          <a:ea typeface="Cambria" panose="02040503050406030204" pitchFamily="18" charset="0"/>
                        </a:rPr>
                        <a:t> in 3D.</a:t>
                      </a:r>
                      <a:endParaRPr lang="en-US" sz="2000" dirty="0">
                        <a:effectLst/>
                        <a:latin typeface="Cambria" panose="02040503050406030204" pitchFamily="18" charset="0"/>
                        <a:ea typeface="Cambria" panose="02040503050406030204" pitchFamily="18" charset="0"/>
                      </a:endParaRPr>
                    </a:p>
                  </a:txBody>
                  <a:tcPr marL="68580" marR="68580" marT="0" marB="0"/>
                </a:tc>
                <a:tc>
                  <a:txBody>
                    <a:bodyPr/>
                    <a:lstStyle/>
                    <a:p>
                      <a:pPr algn="just">
                        <a:lnSpc>
                          <a:spcPct val="95000"/>
                        </a:lnSpc>
                        <a:spcAft>
                          <a:spcPts val="0"/>
                        </a:spcAft>
                      </a:pPr>
                      <a:r>
                        <a:rPr lang="en-US" sz="2000">
                          <a:effectLst/>
                          <a:latin typeface="Cambria" panose="02040503050406030204" pitchFamily="18" charset="0"/>
                          <a:ea typeface="Cambria" panose="02040503050406030204" pitchFamily="18" charset="0"/>
                        </a:rPr>
                        <a:t>Các khoảng trống giữa các thanh gia cương đã được phủ đầy PU</a:t>
                      </a:r>
                    </a:p>
                  </a:txBody>
                  <a:tcPr marL="68580" marR="68580" marT="0" marB="0"/>
                </a:tc>
                <a:tc>
                  <a:txBody>
                    <a:bodyPr/>
                    <a:lstStyle/>
                    <a:p>
                      <a:pPr algn="just">
                        <a:lnSpc>
                          <a:spcPct val="95000"/>
                        </a:lnSpc>
                        <a:spcAft>
                          <a:spcPts val="0"/>
                        </a:spcAft>
                      </a:pPr>
                      <a:r>
                        <a:rPr lang="en-US" sz="2000" dirty="0" err="1">
                          <a:effectLst/>
                          <a:latin typeface="Cambria" panose="02040503050406030204" pitchFamily="18" charset="0"/>
                          <a:ea typeface="Cambria" panose="02040503050406030204" pitchFamily="18" charset="0"/>
                        </a:rPr>
                        <a:t>Tiến</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hành</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lắp</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tấm</a:t>
                      </a:r>
                      <a:r>
                        <a:rPr lang="en-US" sz="2000" dirty="0">
                          <a:effectLst/>
                          <a:latin typeface="Cambria" panose="02040503050406030204" pitchFamily="18" charset="0"/>
                          <a:ea typeface="Cambria" panose="02040503050406030204" pitchFamily="18" charset="0"/>
                        </a:rPr>
                        <a:t> 3D </a:t>
                      </a:r>
                      <a:r>
                        <a:rPr lang="en-US" sz="2000" dirty="0" err="1">
                          <a:effectLst/>
                          <a:latin typeface="Cambria" panose="02040503050406030204" pitchFamily="18" charset="0"/>
                          <a:ea typeface="Cambria" panose="02040503050406030204" pitchFamily="18" charset="0"/>
                        </a:rPr>
                        <a:t>để</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tạo</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mặt</a:t>
                      </a:r>
                      <a:r>
                        <a:rPr lang="en-US" sz="2000" dirty="0">
                          <a:effectLst/>
                          <a:latin typeface="Cambria" panose="02040503050406030204" pitchFamily="18" charset="0"/>
                          <a:ea typeface="Cambria" panose="02040503050406030204" pitchFamily="18" charset="0"/>
                        </a:rPr>
                        <a:t> </a:t>
                      </a:r>
                      <a:r>
                        <a:rPr lang="en-US" sz="2000" dirty="0" err="1" smtClean="0">
                          <a:effectLst/>
                          <a:latin typeface="Cambria" panose="02040503050406030204" pitchFamily="18" charset="0"/>
                          <a:ea typeface="Cambria" panose="02040503050406030204" pitchFamily="18" charset="0"/>
                        </a:rPr>
                        <a:t>khuôn</a:t>
                      </a:r>
                      <a:r>
                        <a:rPr lang="en-US" sz="2000" baseline="0" dirty="0" smtClean="0">
                          <a:effectLst/>
                          <a:latin typeface="Cambria" panose="02040503050406030204" pitchFamily="18" charset="0"/>
                          <a:ea typeface="Cambria" panose="02040503050406030204" pitchFamily="18" charset="0"/>
                        </a:rPr>
                        <a:t> </a:t>
                      </a:r>
                      <a:r>
                        <a:rPr lang="en-US" sz="2000" baseline="0" dirty="0" err="1" smtClean="0">
                          <a:effectLst/>
                          <a:latin typeface="Cambria" panose="02040503050406030204" pitchFamily="18" charset="0"/>
                          <a:ea typeface="Cambria" panose="02040503050406030204" pitchFamily="18" charset="0"/>
                        </a:rPr>
                        <a:t>cho</a:t>
                      </a:r>
                      <a:r>
                        <a:rPr lang="en-US" sz="2000" baseline="0" dirty="0" smtClean="0">
                          <a:effectLst/>
                          <a:latin typeface="Cambria" panose="02040503050406030204" pitchFamily="18" charset="0"/>
                          <a:ea typeface="Cambria" panose="02040503050406030204" pitchFamily="18" charset="0"/>
                        </a:rPr>
                        <a:t> </a:t>
                      </a:r>
                      <a:r>
                        <a:rPr lang="en-US" sz="2000" baseline="0" dirty="0" err="1" smtClean="0">
                          <a:effectLst/>
                          <a:latin typeface="Cambria" panose="02040503050406030204" pitchFamily="18" charset="0"/>
                          <a:ea typeface="Cambria" panose="02040503050406030204" pitchFamily="18" charset="0"/>
                        </a:rPr>
                        <a:t>vỏ</a:t>
                      </a:r>
                      <a:r>
                        <a:rPr lang="en-US" sz="2000" baseline="0" dirty="0" smtClean="0">
                          <a:effectLst/>
                          <a:latin typeface="Cambria" panose="02040503050406030204" pitchFamily="18" charset="0"/>
                          <a:ea typeface="Cambria" panose="02040503050406030204" pitchFamily="18" charset="0"/>
                        </a:rPr>
                        <a:t> </a:t>
                      </a:r>
                      <a:r>
                        <a:rPr lang="en-US" sz="2000" baseline="0" dirty="0" err="1" smtClean="0">
                          <a:effectLst/>
                          <a:latin typeface="Cambria" panose="02040503050406030204" pitchFamily="18" charset="0"/>
                          <a:ea typeface="Cambria" panose="02040503050406030204" pitchFamily="18" charset="0"/>
                        </a:rPr>
                        <a:t>tàu</a:t>
                      </a:r>
                      <a:r>
                        <a:rPr lang="en-US" sz="2000" baseline="0" dirty="0" smtClean="0">
                          <a:effectLst/>
                          <a:latin typeface="Cambria" panose="02040503050406030204" pitchFamily="18" charset="0"/>
                          <a:ea typeface="Cambria" panose="02040503050406030204" pitchFamily="18" charset="0"/>
                        </a:rPr>
                        <a:t>.</a:t>
                      </a:r>
                      <a:endParaRPr lang="en-US" sz="2000" dirty="0">
                        <a:effectLst/>
                        <a:latin typeface="Cambria" panose="02040503050406030204" pitchFamily="18" charset="0"/>
                        <a:ea typeface="Cambria" panose="02040503050406030204" pitchFamily="18" charset="0"/>
                      </a:endParaRPr>
                    </a:p>
                  </a:txBody>
                  <a:tcPr marL="68580" marR="68580" marT="0" marB="0"/>
                </a:tc>
                <a:extLst>
                  <a:ext uri="{0D108BD9-81ED-4DB2-BD59-A6C34878D82A}">
                    <a16:rowId xmlns:a16="http://schemas.microsoft.com/office/drawing/2014/main" val="3221872132"/>
                  </a:ext>
                </a:extLst>
              </a:tr>
            </a:tbl>
          </a:graphicData>
        </a:graphic>
      </p:graphicFrame>
      <p:sp>
        <p:nvSpPr>
          <p:cNvPr id="10" name="Rectangle 9"/>
          <p:cNvSpPr/>
          <p:nvPr/>
        </p:nvSpPr>
        <p:spPr>
          <a:xfrm>
            <a:off x="1915963" y="2526636"/>
            <a:ext cx="8849359" cy="400110"/>
          </a:xfrm>
          <a:prstGeom prst="rect">
            <a:avLst/>
          </a:prstGeom>
        </p:spPr>
        <p:txBody>
          <a:bodyPr wrap="square">
            <a:spAutoFit/>
          </a:bodyPr>
          <a:lstStyle/>
          <a:p>
            <a:pPr algn="ctr"/>
            <a:r>
              <a:rPr lang="en-US" sz="2000" dirty="0" err="1" smtClean="0">
                <a:latin typeface="Cambria" panose="02040503050406030204" pitchFamily="18" charset="0"/>
                <a:ea typeface="Cambria" panose="02040503050406030204" pitchFamily="18" charset="0"/>
              </a:rPr>
              <a:t>Bảng</a:t>
            </a:r>
            <a:r>
              <a:rPr lang="en-US" sz="2000" dirty="0" smtClean="0">
                <a:latin typeface="Cambria" panose="02040503050406030204" pitchFamily="18" charset="0"/>
                <a:ea typeface="Cambria" panose="02040503050406030204" pitchFamily="18" charset="0"/>
              </a:rPr>
              <a:t> 2.  </a:t>
            </a:r>
            <a:r>
              <a:rPr lang="en-US" sz="2000" dirty="0" err="1" smtClean="0">
                <a:latin typeface="Cambria" panose="02040503050406030204" pitchFamily="18" charset="0"/>
                <a:ea typeface="Cambria" panose="02040503050406030204" pitchFamily="18" charset="0"/>
              </a:rPr>
              <a:t>Các</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phương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án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lắp</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ráp</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tấm</a:t>
            </a:r>
            <a:r>
              <a:rPr lang="en-US" sz="2000" dirty="0" smtClean="0">
                <a:latin typeface="Cambria" panose="02040503050406030204" pitchFamily="18" charset="0"/>
                <a:ea typeface="Cambria" panose="02040503050406030204" pitchFamily="18" charset="0"/>
              </a:rPr>
              <a:t> in 3D </a:t>
            </a:r>
            <a:r>
              <a:rPr lang="en-US" sz="2000" dirty="0" err="1" smtClean="0">
                <a:latin typeface="Cambria" panose="02040503050406030204" pitchFamily="18" charset="0"/>
                <a:ea typeface="Cambria" panose="02040503050406030204" pitchFamily="18" charset="0"/>
              </a:rPr>
              <a:t>lên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bề</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mặt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khung</a:t>
            </a:r>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427904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11990F-4BF0-54A3-60DE-5A01F7D3C0DC}"/>
              </a:ext>
            </a:extLst>
          </p:cNvPr>
          <p:cNvSpPr/>
          <p:nvPr/>
        </p:nvSpPr>
        <p:spPr>
          <a:xfrm>
            <a:off x="0" y="0"/>
            <a:ext cx="6096000" cy="2371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5A9045-492D-0BCD-2764-6DF30C16A6CD}"/>
              </a:ext>
            </a:extLst>
          </p:cNvPr>
          <p:cNvSpPr/>
          <p:nvPr/>
        </p:nvSpPr>
        <p:spPr>
          <a:xfrm>
            <a:off x="0" y="-53404"/>
            <a:ext cx="12192000" cy="71379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825114DF-7015-A4E5-3570-B3B4D50A1F54}"/>
              </a:ext>
            </a:extLst>
          </p:cNvPr>
          <p:cNvSpPr/>
          <p:nvPr/>
        </p:nvSpPr>
        <p:spPr>
          <a:xfrm>
            <a:off x="264516" y="322987"/>
            <a:ext cx="8036204"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15">
            <a:extLst>
              <a:ext uri="{FF2B5EF4-FFF2-40B4-BE49-F238E27FC236}">
                <a16:creationId xmlns:a16="http://schemas.microsoft.com/office/drawing/2014/main" id="{79B26C9F-381B-B38A-0256-05516E21BF35}"/>
              </a:ext>
            </a:extLst>
          </p:cNvPr>
          <p:cNvSpPr>
            <a:spLocks noChangeArrowheads="1"/>
          </p:cNvSpPr>
          <p:nvPr/>
        </p:nvSpPr>
        <p:spPr bwMode="auto">
          <a:xfrm>
            <a:off x="286294" y="322987"/>
            <a:ext cx="861743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GB" sz="2500" b="1" dirty="0">
                <a:solidFill>
                  <a:schemeClr val="bg1"/>
                </a:solidFill>
                <a:latin typeface="Cambria" panose="02040503050406030204" pitchFamily="18" charset="0"/>
                <a:ea typeface="Cambria" panose="02040503050406030204" pitchFamily="18" charset="0"/>
                <a:cs typeface="Arial" panose="020B0604020202020204" pitchFamily="34" charset="0"/>
              </a:rPr>
              <a:t>VI. ÁP DỤNG IN 3D TRONG ĐÓNG TÀU FRP CỠ NHỎ</a:t>
            </a:r>
            <a:endPar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cxnSp>
        <p:nvCxnSpPr>
          <p:cNvPr id="12" name="Straight Connector 11">
            <a:extLst>
              <a:ext uri="{FF2B5EF4-FFF2-40B4-BE49-F238E27FC236}">
                <a16:creationId xmlns:a16="http://schemas.microsoft.com/office/drawing/2014/main" id="{59FF3DBA-E58D-F129-E10A-6CF6F99991C5}"/>
              </a:ext>
            </a:extLst>
          </p:cNvPr>
          <p:cNvCxnSpPr>
            <a:cxnSpLocks/>
          </p:cNvCxnSpPr>
          <p:nvPr/>
        </p:nvCxnSpPr>
        <p:spPr>
          <a:xfrm>
            <a:off x="264516" y="965200"/>
            <a:ext cx="11317884" cy="0"/>
          </a:xfrm>
          <a:prstGeom prst="line">
            <a:avLst/>
          </a:prstGeom>
          <a:ln w="38100">
            <a:solidFill>
              <a:srgbClr val="15848B"/>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CCD50FD-6889-4AB8-A389-0A435EBB1A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6571" t="40808" r="16364" b="43636"/>
          <a:stretch/>
        </p:blipFill>
        <p:spPr>
          <a:xfrm>
            <a:off x="9321735" y="279956"/>
            <a:ext cx="2385356" cy="563116"/>
          </a:xfrm>
          <a:prstGeom prst="rect">
            <a:avLst/>
          </a:prstGeom>
        </p:spPr>
      </p:pic>
      <p:sp>
        <p:nvSpPr>
          <p:cNvPr id="21" name="Content Placeholder 2"/>
          <p:cNvSpPr>
            <a:spLocks noGrp="1"/>
          </p:cNvSpPr>
          <p:nvPr>
            <p:ph idx="1"/>
          </p:nvPr>
        </p:nvSpPr>
        <p:spPr>
          <a:xfrm>
            <a:off x="286294" y="954952"/>
            <a:ext cx="11420797" cy="5689688"/>
          </a:xfrm>
        </p:spPr>
        <p:txBody>
          <a:bodyPr>
            <a:noAutofit/>
          </a:bodyPr>
          <a:lstStyle/>
          <a:p>
            <a:pPr marL="0" indent="0" algn="just">
              <a:lnSpc>
                <a:spcPct val="100000"/>
              </a:lnSpc>
              <a:spcBef>
                <a:spcPts val="0"/>
              </a:spcBef>
              <a:spcAft>
                <a:spcPts val="600"/>
              </a:spcAft>
              <a:buNone/>
            </a:pPr>
            <a:r>
              <a:rPr lang="en-US" sz="2000" b="1" dirty="0">
                <a:latin typeface="Cambria" panose="02040503050406030204" pitchFamily="18" charset="0"/>
                <a:ea typeface="Cambria" panose="02040503050406030204" pitchFamily="18" charset="0"/>
                <a:cs typeface="Times New Roman" panose="02020603050405020304" pitchFamily="18" charset="0"/>
              </a:rPr>
              <a:t>3</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Gia</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đoạn</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chế</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tạo</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tàu</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vỏ</a:t>
            </a:r>
            <a:r>
              <a:rPr lang="en-US" sz="2000" b="1" dirty="0" smtClean="0">
                <a:latin typeface="Cambria" panose="02040503050406030204" pitchFamily="18" charset="0"/>
                <a:ea typeface="Cambria" panose="02040503050406030204" pitchFamily="18" charset="0"/>
                <a:cs typeface="Times New Roman" panose="02020603050405020304" pitchFamily="18" charset="0"/>
              </a:rPr>
              <a:t> FRP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cỡ</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nhỏ</a:t>
            </a:r>
            <a:endParaRPr lang="en-US" sz="2000" b="1" dirty="0" smtClean="0">
              <a:latin typeface="Cambria" panose="02040503050406030204" pitchFamily="18" charset="0"/>
              <a:ea typeface="Cambria" panose="02040503050406030204" pitchFamily="18" charset="0"/>
              <a:cs typeface="Times New Roman" panose="02020603050405020304" pitchFamily="18" charset="0"/>
            </a:endParaRPr>
          </a:p>
          <a:p>
            <a:pPr lvl="0" algn="just">
              <a:lnSpc>
                <a:spcPct val="100000"/>
              </a:lnSpc>
              <a:spcBef>
                <a:spcPts val="0"/>
              </a:spcBef>
              <a:spcAft>
                <a:spcPts val="600"/>
              </a:spcAft>
              <a:buFont typeface="Wingdings" panose="05000000000000000000" pitchFamily="2" charset="2"/>
              <a:buChar char="Ø"/>
            </a:pPr>
            <a:r>
              <a:rPr lang="en-US" sz="2000" b="1" dirty="0" err="1" smtClean="0">
                <a:latin typeface="Cambria" panose="02040503050406030204" pitchFamily="18" charset="0"/>
                <a:ea typeface="Cambria" panose="02040503050406030204" pitchFamily="18" charset="0"/>
                <a:cs typeface="Times New Roman" panose="02020603050405020304" pitchFamily="18" charset="0"/>
              </a:rPr>
              <a:t>Chế</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tạo</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khuôn</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dương:</a:t>
            </a:r>
            <a:r>
              <a:rPr lang="en-US" sz="2000" dirty="0" err="1" smtClean="0">
                <a:latin typeface="Cambria" panose="02040503050406030204" pitchFamily="18" charset="0"/>
                <a:ea typeface="Cambria" panose="02040503050406030204" pitchFamily="18" charset="0"/>
              </a:rPr>
              <a:t>Khuôn</a:t>
            </a:r>
            <a:r>
              <a:rPr lang="en-US" sz="2000" dirty="0" smtClean="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dương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đực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tấm</a:t>
            </a:r>
            <a:r>
              <a:rPr lang="en-US" sz="2000" dirty="0">
                <a:latin typeface="Cambria" panose="02040503050406030204" pitchFamily="18" charset="0"/>
                <a:ea typeface="Cambria" panose="02040503050406030204" pitchFamily="18" charset="0"/>
              </a:rPr>
              <a:t> in 3D </a:t>
            </a:r>
            <a:r>
              <a:rPr lang="en-US" sz="2000" dirty="0" err="1">
                <a:latin typeface="Cambria" panose="02040503050406030204" pitchFamily="18" charset="0"/>
                <a:ea typeface="Cambria" panose="02040503050406030204" pitchFamily="18" charset="0"/>
              </a:rPr>
              <a:t>sau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lắp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hoàn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thiện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lên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mặt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bệ</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đỡ</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cốt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tiến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hành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phủ</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đều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lên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bề</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mặt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một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lớp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mỏng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bột</a:t>
            </a:r>
            <a:r>
              <a:rPr lang="en-US" sz="2000" dirty="0">
                <a:latin typeface="Cambria" panose="02040503050406030204" pitchFamily="18" charset="0"/>
                <a:ea typeface="Cambria" panose="02040503050406030204" pitchFamily="18" charset="0"/>
              </a:rPr>
              <a:t> silica </a:t>
            </a:r>
            <a:r>
              <a:rPr lang="en-US" sz="2000" dirty="0" err="1">
                <a:latin typeface="Cambria" panose="02040503050406030204" pitchFamily="18" charset="0"/>
                <a:ea typeface="Cambria" panose="02040503050406030204" pitchFamily="18" charset="0"/>
              </a:rPr>
              <a:t>và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nhựa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để</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xử</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lý</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mối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nối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tấm</a:t>
            </a:r>
            <a:r>
              <a:rPr lang="en-US" sz="2000" dirty="0">
                <a:latin typeface="Cambria" panose="02040503050406030204" pitchFamily="18" charset="0"/>
                <a:ea typeface="Cambria" panose="02040503050406030204" pitchFamily="18" charset="0"/>
              </a:rPr>
              <a:t> in 3D, </a:t>
            </a:r>
            <a:r>
              <a:rPr lang="en-US" sz="2000" dirty="0" err="1">
                <a:latin typeface="Cambria" panose="02040503050406030204" pitchFamily="18" charset="0"/>
                <a:ea typeface="Cambria" panose="02040503050406030204" pitchFamily="18" charset="0"/>
              </a:rPr>
              <a:t>khe</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hở</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khuyết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tật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tấm</a:t>
            </a:r>
            <a:r>
              <a:rPr lang="en-US" sz="2000" dirty="0">
                <a:latin typeface="Cambria" panose="02040503050406030204" pitchFamily="18" charset="0"/>
                <a:ea typeface="Cambria" panose="02040503050406030204" pitchFamily="18" charset="0"/>
              </a:rPr>
              <a:t> in 3D </a:t>
            </a:r>
            <a:r>
              <a:rPr lang="en-US" sz="2000" dirty="0" err="1">
                <a:latin typeface="Cambria" panose="02040503050406030204" pitchFamily="18" charset="0"/>
                <a:ea typeface="Cambria" panose="02040503050406030204" pitchFamily="18" charset="0"/>
              </a:rPr>
              <a:t>đồng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thời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nó</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cũng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giúp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công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đoạn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xả</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bột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nhám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đánh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bóng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bề</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mặt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dương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sau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này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được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dễ</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dàng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hơn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Độ</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bóng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mặt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dương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càng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bóng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càng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tốt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chất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lượng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bề</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mặt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đạt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cấp</a:t>
            </a:r>
            <a:r>
              <a:rPr lang="en-US" sz="2000" dirty="0">
                <a:latin typeface="Cambria" panose="02040503050406030204" pitchFamily="18" charset="0"/>
                <a:ea typeface="Cambria" panose="02040503050406030204" pitchFamily="18" charset="0"/>
              </a:rPr>
              <a:t> 11 TCVN </a:t>
            </a:r>
            <a:r>
              <a:rPr lang="en-US" sz="2000" dirty="0" smtClean="0">
                <a:latin typeface="Cambria" panose="02040503050406030204" pitchFamily="18" charset="0"/>
                <a:ea typeface="Cambria" panose="02040503050406030204" pitchFamily="18" charset="0"/>
              </a:rPr>
              <a:t>2511:2007. </a:t>
            </a:r>
            <a:r>
              <a:rPr lang="en-US" sz="2000" dirty="0" err="1">
                <a:latin typeface="Cambria" panose="02040503050406030204" pitchFamily="18" charset="0"/>
                <a:ea typeface="Cambria" panose="02040503050406030204" pitchFamily="18" charset="0"/>
              </a:rPr>
              <a:t>Độ</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sai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lệch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trung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bình</a:t>
            </a:r>
            <a:r>
              <a:rPr lang="en-US" sz="2000" dirty="0">
                <a:latin typeface="Cambria" panose="02040503050406030204" pitchFamily="18" charset="0"/>
                <a:ea typeface="Cambria" panose="02040503050406030204" pitchFamily="18" charset="0"/>
              </a:rPr>
              <a:t> Ra = 0.08 µm, </a:t>
            </a:r>
            <a:r>
              <a:rPr lang="en-US" sz="2000" dirty="0" err="1">
                <a:latin typeface="Cambria" panose="02040503050406030204" pitchFamily="18" charset="0"/>
                <a:ea typeface="Cambria" panose="02040503050406030204" pitchFamily="18" charset="0"/>
              </a:rPr>
              <a:t>độ</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cao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nhấp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nhô</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Rz</a:t>
            </a:r>
            <a:r>
              <a:rPr lang="en-US" sz="2000" dirty="0">
                <a:latin typeface="Cambria" panose="02040503050406030204" pitchFamily="18" charset="0"/>
                <a:ea typeface="Cambria" panose="02040503050406030204" pitchFamily="18" charset="0"/>
              </a:rPr>
              <a:t>=0.4 </a:t>
            </a:r>
            <a:r>
              <a:rPr lang="en-US" sz="2000" dirty="0" smtClean="0">
                <a:latin typeface="Cambria" panose="02040503050406030204" pitchFamily="18" charset="0"/>
                <a:ea typeface="Cambria" panose="02040503050406030204" pitchFamily="18" charset="0"/>
              </a:rPr>
              <a:t>µm</a:t>
            </a:r>
          </a:p>
          <a:p>
            <a:pPr algn="just">
              <a:lnSpc>
                <a:spcPct val="100000"/>
              </a:lnSpc>
              <a:spcBef>
                <a:spcPts val="0"/>
              </a:spcBef>
              <a:spcAft>
                <a:spcPts val="600"/>
              </a:spcAft>
              <a:buFont typeface="Wingdings" panose="05000000000000000000" pitchFamily="2" charset="2"/>
              <a:buChar char="Ø"/>
            </a:pPr>
            <a:r>
              <a:rPr lang="en-US" sz="2000" b="1" dirty="0" err="1">
                <a:latin typeface="Cambria" panose="02040503050406030204" pitchFamily="18" charset="0"/>
                <a:ea typeface="Cambria" panose="02040503050406030204" pitchFamily="18" charset="0"/>
                <a:cs typeface="Times New Roman" panose="02020603050405020304" pitchFamily="18" charset="0"/>
              </a:rPr>
              <a:t>Chế</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tạo</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khuôn</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âm</a:t>
            </a:r>
            <a:r>
              <a:rPr lang="en-US" sz="2000" b="1" dirty="0">
                <a:latin typeface="Cambria" panose="02040503050406030204" pitchFamily="18" charset="0"/>
                <a:ea typeface="Cambria" panose="02040503050406030204" pitchFamily="18" charset="0"/>
                <a:cs typeface="Times New Roman" panose="02020603050405020304" pitchFamily="18" charset="0"/>
              </a:rPr>
              <a:t>:</a:t>
            </a:r>
            <a:r>
              <a:rPr lang="en-US" sz="2000" b="1" i="1"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âm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cái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được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tạo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từ</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dương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vật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liệu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làm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âm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là</a:t>
            </a:r>
            <a:r>
              <a:rPr lang="en-US" sz="2000" dirty="0">
                <a:latin typeface="Cambria" panose="02040503050406030204" pitchFamily="18" charset="0"/>
                <a:ea typeface="Cambria" panose="02040503050406030204" pitchFamily="18" charset="0"/>
              </a:rPr>
              <a:t> FRP </a:t>
            </a:r>
            <a:r>
              <a:rPr lang="en-US" sz="2000" dirty="0" err="1">
                <a:latin typeface="Cambria" panose="02040503050406030204" pitchFamily="18" charset="0"/>
                <a:ea typeface="Cambria" panose="02040503050406030204" pitchFamily="18" charset="0"/>
              </a:rPr>
              <a:t>với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thành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phần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chính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Chất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chống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dính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để</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tách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Wax 250, </a:t>
            </a:r>
            <a:r>
              <a:rPr lang="en-US" sz="2000" dirty="0" err="1">
                <a:latin typeface="Cambria" panose="02040503050406030204" pitchFamily="18" charset="0"/>
                <a:ea typeface="Cambria" panose="02040503050406030204" pitchFamily="18" charset="0"/>
              </a:rPr>
              <a:t>Chất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dính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nhựa</a:t>
            </a:r>
            <a:r>
              <a:rPr lang="en-US" sz="2000" dirty="0">
                <a:latin typeface="Cambria" panose="02040503050406030204" pitchFamily="18" charset="0"/>
                <a:ea typeface="Cambria" panose="02040503050406030204" pitchFamily="18" charset="0"/>
              </a:rPr>
              <a:t> polyester (</a:t>
            </a:r>
            <a:r>
              <a:rPr lang="en-US" sz="2000" dirty="0" err="1">
                <a:latin typeface="Cambria" panose="02040503050406030204" pitchFamily="18" charset="0"/>
                <a:ea typeface="Cambria" panose="02040503050406030204" pitchFamily="18" charset="0"/>
              </a:rPr>
              <a:t>keo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loại</a:t>
            </a:r>
            <a:r>
              <a:rPr lang="en-US" sz="2000" dirty="0">
                <a:latin typeface="Cambria" panose="02040503050406030204" pitchFamily="18" charset="0"/>
                <a:ea typeface="Cambria" panose="02040503050406030204" pitchFamily="18" charset="0"/>
              </a:rPr>
              <a:t> 220kg, </a:t>
            </a:r>
            <a:r>
              <a:rPr lang="en-US" sz="2000" dirty="0" err="1">
                <a:latin typeface="Cambria" panose="02040503050406030204" pitchFamily="18" charset="0"/>
                <a:ea typeface="Cambria" panose="02040503050406030204" pitchFamily="18" charset="0"/>
              </a:rPr>
              <a:t>Sợi</a:t>
            </a:r>
            <a:r>
              <a:rPr lang="en-US" sz="2000" dirty="0">
                <a:latin typeface="Cambria" panose="02040503050406030204" pitchFamily="18" charset="0"/>
                <a:ea typeface="Cambria" panose="02040503050406030204" pitchFamily="18" charset="0"/>
              </a:rPr>
              <a:t> chopped Strand Mat(CMS), </a:t>
            </a:r>
            <a:r>
              <a:rPr lang="en-US" sz="2000" dirty="0" err="1">
                <a:latin typeface="Cambria" panose="02040503050406030204" pitchFamily="18" charset="0"/>
                <a:ea typeface="Cambria" panose="02040503050406030204" pitchFamily="18" charset="0"/>
              </a:rPr>
              <a:t>Sợi</a:t>
            </a:r>
            <a:r>
              <a:rPr lang="en-US" sz="2000" dirty="0">
                <a:latin typeface="Cambria" panose="02040503050406030204" pitchFamily="18" charset="0"/>
                <a:ea typeface="Cambria" panose="02040503050406030204" pitchFamily="18" charset="0"/>
              </a:rPr>
              <a:t> Woven Roving (WR), Gelcoat. </a:t>
            </a:r>
            <a:r>
              <a:rPr lang="en-US" sz="2000" dirty="0" err="1">
                <a:latin typeface="Cambria" panose="02040503050406030204" pitchFamily="18" charset="0"/>
                <a:ea typeface="Cambria" panose="02040503050406030204" pitchFamily="18" charset="0"/>
              </a:rPr>
              <a:t>Trước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tạo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âm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cần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kiểm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xử</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lý</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khuyến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đểm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nứt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chân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chim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rỗ</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khí</a:t>
            </a:r>
            <a:r>
              <a:rPr lang="en-US" sz="2000" dirty="0">
                <a:latin typeface="Cambria" panose="02040503050406030204" pitchFamily="18" charset="0"/>
                <a:ea typeface="Cambria" panose="02040503050406030204" pitchFamily="18" charset="0"/>
              </a:rPr>
              <a:t> hay </a:t>
            </a:r>
            <a:r>
              <a:rPr lang="en-US" sz="2000" dirty="0" err="1">
                <a:latin typeface="Cambria" panose="02040503050406030204" pitchFamily="18" charset="0"/>
                <a:ea typeface="Cambria" panose="02040503050406030204" pitchFamily="18" charset="0"/>
              </a:rPr>
              <a:t>trầy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xước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trên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bề</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mặt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dương</a:t>
            </a:r>
            <a:r>
              <a:rPr lang="en-US" sz="2000" dirty="0" smtClean="0">
                <a:latin typeface="Cambria" panose="02040503050406030204" pitchFamily="18" charset="0"/>
                <a:ea typeface="Cambria" panose="02040503050406030204" pitchFamily="18" charset="0"/>
              </a:rPr>
              <a:t>.</a:t>
            </a:r>
          </a:p>
          <a:p>
            <a:pPr algn="just">
              <a:lnSpc>
                <a:spcPct val="100000"/>
              </a:lnSpc>
              <a:spcBef>
                <a:spcPts val="0"/>
              </a:spcBef>
              <a:buFont typeface="Wingdings" panose="05000000000000000000" pitchFamily="2" charset="2"/>
              <a:buChar char="Ø"/>
            </a:pPr>
            <a:r>
              <a:rPr lang="en-US" sz="2000" b="1" dirty="0" err="1">
                <a:latin typeface="Cambria" panose="02040503050406030204" pitchFamily="18" charset="0"/>
                <a:ea typeface="Cambria" panose="02040503050406030204" pitchFamily="18" charset="0"/>
                <a:cs typeface="Times New Roman" panose="02020603050405020304" pitchFamily="18" charset="0"/>
              </a:rPr>
              <a:t>Chế</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tạo</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vỏ</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tàu</a:t>
            </a:r>
            <a:r>
              <a:rPr lang="en-US" sz="2000" b="1" dirty="0">
                <a:latin typeface="Cambria" panose="02040503050406030204" pitchFamily="18" charset="0"/>
                <a:ea typeface="Cambria" panose="02040503050406030204" pitchFamily="18" charset="0"/>
                <a:cs typeface="Times New Roman" panose="02020603050405020304" pitchFamily="18" charset="0"/>
              </a:rPr>
              <a:t> FRP: </a:t>
            </a:r>
            <a:r>
              <a:rPr lang="en-US" sz="2000" dirty="0" err="1" smtClean="0">
                <a:latin typeface="Cambria" panose="02040503050406030204" pitchFamily="18" charset="0"/>
                <a:ea typeface="Cambria" panose="02040503050406030204" pitchFamily="18" charset="0"/>
              </a:rPr>
              <a:t>Vỏ</a:t>
            </a:r>
            <a:r>
              <a:rPr lang="en-US" sz="2000" dirty="0" smtClean="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tàu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được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tạo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từ</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âm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vật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liệu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là</a:t>
            </a:r>
            <a:r>
              <a:rPr lang="en-US" sz="2000" dirty="0">
                <a:latin typeface="Cambria" panose="02040503050406030204" pitchFamily="18" charset="0"/>
                <a:ea typeface="Cambria" panose="02040503050406030204" pitchFamily="18" charset="0"/>
              </a:rPr>
              <a:t> FRP </a:t>
            </a:r>
            <a:r>
              <a:rPr lang="en-US" sz="2000" dirty="0" err="1">
                <a:latin typeface="Cambria" panose="02040503050406030204" pitchFamily="18" charset="0"/>
                <a:ea typeface="Cambria" panose="02040503050406030204" pitchFamily="18" charset="0"/>
              </a:rPr>
              <a:t>có</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kích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thước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tàu</a:t>
            </a:r>
            <a:r>
              <a:rPr lang="en-US" sz="2000" dirty="0">
                <a:latin typeface="Cambria" panose="02040503050406030204" pitchFamily="18" charset="0"/>
                <a:ea typeface="Cambria" panose="02040503050406030204" pitchFamily="18" charset="0"/>
              </a:rPr>
              <a:t> L= 2,910 m, B=1,203m,d= 0,165m </a:t>
            </a:r>
            <a:r>
              <a:rPr lang="en-US" sz="2000" dirty="0" err="1">
                <a:latin typeface="Cambria" panose="02040503050406030204" pitchFamily="18" charset="0"/>
                <a:ea typeface="Cambria" panose="02040503050406030204" pitchFamily="18" charset="0"/>
              </a:rPr>
              <a:t>chiều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dày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tấm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vỏ</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theo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thiết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tấm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đáy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tấm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mạn</a:t>
            </a:r>
            <a:r>
              <a:rPr lang="en-US" sz="2000" dirty="0">
                <a:latin typeface="Cambria" panose="02040503050406030204" pitchFamily="18" charset="0"/>
                <a:ea typeface="Cambria" panose="02040503050406030204" pitchFamily="18" charset="0"/>
              </a:rPr>
              <a:t> t= 6mm. </a:t>
            </a:r>
            <a:r>
              <a:rPr lang="en-US" sz="2000" dirty="0" err="1">
                <a:latin typeface="Cambria" panose="02040503050406030204" pitchFamily="18" charset="0"/>
                <a:ea typeface="Cambria" panose="02040503050406030204" pitchFamily="18" charset="0"/>
              </a:rPr>
              <a:t>Thành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phần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vật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liệu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làm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vỏ</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tàu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bước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kiểm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tương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tự</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như</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tạo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âm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quá</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trình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chuẩn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bị</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tạo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vỏ</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tàu</a:t>
            </a:r>
            <a:r>
              <a:rPr lang="en-US" sz="2000" dirty="0">
                <a:latin typeface="Cambria" panose="02040503050406030204" pitchFamily="18" charset="0"/>
                <a:ea typeface="Cambria" panose="02040503050406030204" pitchFamily="18" charset="0"/>
              </a:rPr>
              <a:t> FRP </a:t>
            </a:r>
            <a:r>
              <a:rPr lang="en-US" sz="2000" dirty="0" err="1">
                <a:latin typeface="Cambria" panose="02040503050406030204" pitchFamily="18" charset="0"/>
                <a:ea typeface="Cambria" panose="02040503050406030204" pitchFamily="18" charset="0"/>
              </a:rPr>
              <a:t>được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thực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hiện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theo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bước</a:t>
            </a:r>
            <a:r>
              <a:rPr lang="en-US" sz="2000" dirty="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sau</a:t>
            </a:r>
            <a:r>
              <a:rPr lang="en-US" sz="2000" dirty="0" smtClean="0">
                <a:latin typeface="Cambria" panose="02040503050406030204" pitchFamily="18" charset="0"/>
                <a:ea typeface="Cambria" panose="02040503050406030204" pitchFamily="18" charset="0"/>
              </a:rPr>
              <a:t>:</a:t>
            </a:r>
            <a:endParaRPr lang="en-US" sz="2000" dirty="0">
              <a:latin typeface="Cambria" panose="02040503050406030204" pitchFamily="18" charset="0"/>
              <a:ea typeface="Cambria" panose="02040503050406030204" pitchFamily="18" charset="0"/>
            </a:endParaRPr>
          </a:p>
          <a:p>
            <a:pPr algn="just">
              <a:lnSpc>
                <a:spcPct val="100000"/>
              </a:lnSpc>
              <a:spcBef>
                <a:spcPts val="0"/>
              </a:spcBef>
              <a:spcAft>
                <a:spcPts val="600"/>
              </a:spcAft>
              <a:buFont typeface="Wingdings" panose="05000000000000000000" pitchFamily="2" charset="2"/>
              <a:buChar char="Ø"/>
            </a:pPr>
            <a:endParaRPr lang="en-US" sz="2000" b="1" dirty="0">
              <a:latin typeface="Cambria" panose="02040503050406030204" pitchFamily="18" charset="0"/>
              <a:ea typeface="Cambria" panose="02040503050406030204" pitchFamily="18" charset="0"/>
              <a:cs typeface="Times New Roman" panose="02020603050405020304" pitchFamily="18" charset="0"/>
            </a:endParaRPr>
          </a:p>
          <a:p>
            <a:pPr lvl="0" algn="just">
              <a:lnSpc>
                <a:spcPct val="100000"/>
              </a:lnSpc>
              <a:spcBef>
                <a:spcPts val="0"/>
              </a:spcBef>
              <a:spcAft>
                <a:spcPts val="600"/>
              </a:spcAft>
              <a:buFont typeface="Wingdings" panose="05000000000000000000" pitchFamily="2" charset="2"/>
              <a:buChar char="Ø"/>
            </a:pPr>
            <a:endParaRPr lang="en-US" sz="2000" dirty="0">
              <a:latin typeface="Cambria" panose="02040503050406030204" pitchFamily="18" charset="0"/>
              <a:ea typeface="Cambria" panose="02040503050406030204" pitchFamily="18" charset="0"/>
            </a:endParaRPr>
          </a:p>
          <a:p>
            <a:pPr algn="just">
              <a:lnSpc>
                <a:spcPct val="100000"/>
              </a:lnSpc>
              <a:spcBef>
                <a:spcPts val="0"/>
              </a:spcBef>
              <a:spcAft>
                <a:spcPts val="600"/>
              </a:spcAft>
              <a:buFont typeface="Wingdings" panose="05000000000000000000" pitchFamily="2" charset="2"/>
              <a:buChar char="Ø"/>
            </a:pPr>
            <a:endParaRPr lang="en-US" sz="2000" dirty="0">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4284064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11990F-4BF0-54A3-60DE-5A01F7D3C0DC}"/>
              </a:ext>
            </a:extLst>
          </p:cNvPr>
          <p:cNvSpPr/>
          <p:nvPr/>
        </p:nvSpPr>
        <p:spPr>
          <a:xfrm>
            <a:off x="0" y="0"/>
            <a:ext cx="6096000" cy="2371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5A9045-492D-0BCD-2764-6DF30C16A6CD}"/>
              </a:ext>
            </a:extLst>
          </p:cNvPr>
          <p:cNvSpPr/>
          <p:nvPr/>
        </p:nvSpPr>
        <p:spPr>
          <a:xfrm>
            <a:off x="0" y="-53404"/>
            <a:ext cx="12192000" cy="71379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825114DF-7015-A4E5-3570-B3B4D50A1F54}"/>
              </a:ext>
            </a:extLst>
          </p:cNvPr>
          <p:cNvSpPr/>
          <p:nvPr/>
        </p:nvSpPr>
        <p:spPr>
          <a:xfrm>
            <a:off x="264516" y="322987"/>
            <a:ext cx="8462924"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15">
            <a:extLst>
              <a:ext uri="{FF2B5EF4-FFF2-40B4-BE49-F238E27FC236}">
                <a16:creationId xmlns:a16="http://schemas.microsoft.com/office/drawing/2014/main" id="{79B26C9F-381B-B38A-0256-05516E21BF35}"/>
              </a:ext>
            </a:extLst>
          </p:cNvPr>
          <p:cNvSpPr>
            <a:spLocks noChangeArrowheads="1"/>
          </p:cNvSpPr>
          <p:nvPr/>
        </p:nvSpPr>
        <p:spPr bwMode="auto">
          <a:xfrm>
            <a:off x="286294" y="322987"/>
            <a:ext cx="861743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GB" sz="2500" b="1" dirty="0">
                <a:solidFill>
                  <a:schemeClr val="bg1"/>
                </a:solidFill>
                <a:latin typeface="Cambria" panose="02040503050406030204" pitchFamily="18" charset="0"/>
                <a:ea typeface="Cambria" panose="02040503050406030204" pitchFamily="18" charset="0"/>
                <a:cs typeface="Arial" panose="020B0604020202020204" pitchFamily="34" charset="0"/>
              </a:rPr>
              <a:t>VI. ÁP DỤNG IN 3D TRONG ĐÓNG TÀU FRP CỠ NHỎ</a:t>
            </a:r>
            <a:endPar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cxnSp>
        <p:nvCxnSpPr>
          <p:cNvPr id="12" name="Straight Connector 11">
            <a:extLst>
              <a:ext uri="{FF2B5EF4-FFF2-40B4-BE49-F238E27FC236}">
                <a16:creationId xmlns:a16="http://schemas.microsoft.com/office/drawing/2014/main" id="{59FF3DBA-E58D-F129-E10A-6CF6F99991C5}"/>
              </a:ext>
            </a:extLst>
          </p:cNvPr>
          <p:cNvCxnSpPr>
            <a:cxnSpLocks/>
          </p:cNvCxnSpPr>
          <p:nvPr/>
        </p:nvCxnSpPr>
        <p:spPr>
          <a:xfrm>
            <a:off x="264516" y="965200"/>
            <a:ext cx="11317884" cy="0"/>
          </a:xfrm>
          <a:prstGeom prst="line">
            <a:avLst/>
          </a:prstGeom>
          <a:ln w="38100">
            <a:solidFill>
              <a:srgbClr val="15848B"/>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CCD50FD-6889-4AB8-A389-0A435EBB1A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6571" t="40808" r="16364" b="43636"/>
          <a:stretch/>
        </p:blipFill>
        <p:spPr>
          <a:xfrm>
            <a:off x="9321735" y="279956"/>
            <a:ext cx="2385356" cy="563116"/>
          </a:xfrm>
          <a:prstGeom prst="rect">
            <a:avLst/>
          </a:prstGeom>
        </p:spPr>
      </p:pic>
      <p:sp>
        <p:nvSpPr>
          <p:cNvPr id="21" name="Content Placeholder 2"/>
          <p:cNvSpPr>
            <a:spLocks noGrp="1"/>
          </p:cNvSpPr>
          <p:nvPr>
            <p:ph idx="1"/>
          </p:nvPr>
        </p:nvSpPr>
        <p:spPr>
          <a:xfrm>
            <a:off x="286294" y="954952"/>
            <a:ext cx="11420797" cy="5689688"/>
          </a:xfrm>
        </p:spPr>
        <p:txBody>
          <a:bodyPr>
            <a:noAutofit/>
          </a:bodyPr>
          <a:lstStyle/>
          <a:p>
            <a:pPr marL="0" indent="0" algn="just">
              <a:lnSpc>
                <a:spcPct val="100000"/>
              </a:lnSpc>
              <a:spcBef>
                <a:spcPts val="0"/>
              </a:spcBef>
              <a:spcAft>
                <a:spcPts val="600"/>
              </a:spcAft>
              <a:buNone/>
            </a:pPr>
            <a:r>
              <a:rPr lang="en-US" sz="2000" b="1" dirty="0">
                <a:latin typeface="Cambria" panose="02040503050406030204" pitchFamily="18" charset="0"/>
                <a:ea typeface="Cambria" panose="02040503050406030204" pitchFamily="18" charset="0"/>
                <a:cs typeface="Times New Roman" panose="02020603050405020304" pitchFamily="18" charset="0"/>
              </a:rPr>
              <a:t>3. </a:t>
            </a:r>
            <a:r>
              <a:rPr lang="en-US" sz="2000" b="1" dirty="0" err="1">
                <a:latin typeface="Cambria" panose="02040503050406030204" pitchFamily="18" charset="0"/>
                <a:ea typeface="Cambria" panose="02040503050406030204" pitchFamily="18" charset="0"/>
                <a:cs typeface="Times New Roman" panose="02020603050405020304" pitchFamily="18" charset="0"/>
              </a:rPr>
              <a:t>Gia</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đoạn</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chế</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tạo</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tàu</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vỏ</a:t>
            </a:r>
            <a:r>
              <a:rPr lang="en-US" sz="2000" b="1" dirty="0">
                <a:latin typeface="Cambria" panose="02040503050406030204" pitchFamily="18" charset="0"/>
                <a:ea typeface="Cambria" panose="02040503050406030204" pitchFamily="18" charset="0"/>
                <a:cs typeface="Times New Roman" panose="02020603050405020304" pitchFamily="18" charset="0"/>
              </a:rPr>
              <a:t> FRP </a:t>
            </a:r>
            <a:r>
              <a:rPr lang="en-US" sz="2000" b="1" dirty="0" err="1">
                <a:latin typeface="Cambria" panose="02040503050406030204" pitchFamily="18" charset="0"/>
                <a:ea typeface="Cambria" panose="02040503050406030204" pitchFamily="18" charset="0"/>
                <a:cs typeface="Times New Roman" panose="02020603050405020304" pitchFamily="18" charset="0"/>
              </a:rPr>
              <a:t>cỡ</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nhỏ</a:t>
            </a:r>
            <a:r>
              <a:rPr lang="en-US" sz="2000" b="1" dirty="0" smtClean="0">
                <a:latin typeface="Cambria" panose="02040503050406030204" pitchFamily="18" charset="0"/>
                <a:ea typeface="Cambria" panose="02040503050406030204" pitchFamily="18" charset="0"/>
                <a:cs typeface="Times New Roman" panose="02020603050405020304" pitchFamily="18" charset="0"/>
              </a:rPr>
              <a:t>(</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tiếp</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theo</a:t>
            </a:r>
            <a:r>
              <a:rPr lang="en-US" sz="2000" b="1" dirty="0" smtClean="0">
                <a:latin typeface="Cambria" panose="02040503050406030204" pitchFamily="18" charset="0"/>
                <a:ea typeface="Cambria" panose="02040503050406030204" pitchFamily="18" charset="0"/>
                <a:cs typeface="Times New Roman" panose="02020603050405020304" pitchFamily="18" charset="0"/>
              </a:rPr>
              <a:t>)</a:t>
            </a:r>
            <a:endParaRPr lang="en-US" sz="2000" b="1" dirty="0">
              <a:latin typeface="Cambria" panose="02040503050406030204" pitchFamily="18" charset="0"/>
              <a:ea typeface="Cambria" panose="02040503050406030204" pitchFamily="18" charset="0"/>
              <a:cs typeface="Times New Roman" panose="02020603050405020304" pitchFamily="18" charset="0"/>
            </a:endParaRPr>
          </a:p>
          <a:p>
            <a:pPr lvl="1" algn="just">
              <a:lnSpc>
                <a:spcPct val="100000"/>
              </a:lnSpc>
              <a:spcBef>
                <a:spcPts val="0"/>
              </a:spcBef>
              <a:spcAft>
                <a:spcPts val="600"/>
              </a:spcAft>
            </a:pPr>
            <a:r>
              <a:rPr lang="en-US" sz="2000" dirty="0" err="1" smtClean="0">
                <a:latin typeface="Cambria" panose="02040503050406030204" pitchFamily="18" charset="0"/>
                <a:ea typeface="Cambria" panose="02040503050406030204" pitchFamily="18" charset="0"/>
              </a:rPr>
              <a:t>Vệ</a:t>
            </a:r>
            <a:r>
              <a:rPr lang="en-US" sz="2000" dirty="0" smtClean="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sinh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lau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sạch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bằng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vải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sạch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dùng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vòi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hơi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khí</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nén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thổi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bụi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hơi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nước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đọng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trên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bề</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mặt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a:t>
            </a:r>
          </a:p>
          <a:p>
            <a:pPr lvl="1" algn="just">
              <a:lnSpc>
                <a:spcPct val="100000"/>
              </a:lnSpc>
              <a:spcBef>
                <a:spcPts val="0"/>
              </a:spcBef>
              <a:spcAft>
                <a:spcPts val="600"/>
              </a:spcAft>
            </a:pPr>
            <a:r>
              <a:rPr lang="en-US" sz="2000" dirty="0" err="1">
                <a:latin typeface="Cambria" panose="02040503050406030204" pitchFamily="18" charset="0"/>
                <a:ea typeface="Cambria" panose="02040503050406030204" pitchFamily="18" charset="0"/>
              </a:rPr>
              <a:t>Đánh</a:t>
            </a:r>
            <a:r>
              <a:rPr lang="en-US" sz="2000" dirty="0">
                <a:latin typeface="Cambria" panose="02040503050406030204" pitchFamily="18" charset="0"/>
                <a:ea typeface="Cambria" panose="02040503050406030204" pitchFamily="18" charset="0"/>
              </a:rPr>
              <a:t> Wax 250, </a:t>
            </a:r>
            <a:r>
              <a:rPr lang="en-US" sz="2000" dirty="0" err="1">
                <a:latin typeface="Cambria" panose="02040503050406030204" pitchFamily="18" charset="0"/>
                <a:ea typeface="Cambria" panose="02040503050406030204" pitchFamily="18" charset="0"/>
              </a:rPr>
              <a:t>dùng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vải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sạch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lau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đều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liện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tục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lên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bề</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mặt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để</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tạo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lớp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tách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p>
          <a:p>
            <a:pPr lvl="1" algn="just">
              <a:lnSpc>
                <a:spcPct val="100000"/>
              </a:lnSpc>
              <a:spcBef>
                <a:spcPts val="0"/>
              </a:spcBef>
              <a:spcAft>
                <a:spcPts val="600"/>
              </a:spcAft>
            </a:pPr>
            <a:r>
              <a:rPr lang="en-US" sz="2000" dirty="0" err="1">
                <a:latin typeface="Cambria" panose="02040503050406030204" pitchFamily="18" charset="0"/>
                <a:ea typeface="Cambria" panose="02040503050406030204" pitchFamily="18" charset="0"/>
              </a:rPr>
              <a:t>Phun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lớp</a:t>
            </a:r>
            <a:r>
              <a:rPr lang="en-US" sz="2000" dirty="0">
                <a:latin typeface="Cambria" panose="02040503050406030204" pitchFamily="18" charset="0"/>
                <a:ea typeface="Cambria" panose="02040503050406030204" pitchFamily="18" charset="0"/>
              </a:rPr>
              <a:t> gelcoat, </a:t>
            </a:r>
            <a:r>
              <a:rPr lang="en-US" sz="2000" dirty="0" err="1">
                <a:latin typeface="Cambria" panose="02040503050406030204" pitchFamily="18" charset="0"/>
                <a:ea typeface="Cambria" panose="02040503050406030204" pitchFamily="18" charset="0"/>
              </a:rPr>
              <a:t>dùng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súng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phun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phủ</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đều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bề</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mặt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nhằm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giúp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vỏ</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tàu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sau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này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có</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độ</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bóng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bề</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mặt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cao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cơ</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tính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cao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bền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với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môi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trường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nước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biển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chống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được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hiện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tượng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thủy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phân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chịu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được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tia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tử</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ngoại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Lớp</a:t>
            </a:r>
            <a:r>
              <a:rPr lang="en-US" sz="2000" dirty="0">
                <a:latin typeface="Cambria" panose="02040503050406030204" pitchFamily="18" charset="0"/>
                <a:ea typeface="Cambria" panose="02040503050406030204" pitchFamily="18" charset="0"/>
              </a:rPr>
              <a:t> gelcoat </a:t>
            </a:r>
            <a:r>
              <a:rPr lang="en-US" sz="2000" dirty="0" err="1">
                <a:latin typeface="Cambria" panose="02040503050406030204" pitchFamily="18" charset="0"/>
                <a:ea typeface="Cambria" panose="02040503050406030204" pitchFamily="18" charset="0"/>
              </a:rPr>
              <a:t>này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có</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độ</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dày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khoảng</a:t>
            </a:r>
            <a:r>
              <a:rPr lang="en-US" sz="2000" dirty="0">
                <a:latin typeface="Cambria" panose="02040503050406030204" pitchFamily="18" charset="0"/>
                <a:ea typeface="Cambria" panose="02040503050406030204" pitchFamily="18" charset="0"/>
              </a:rPr>
              <a:t> 1mm, </a:t>
            </a:r>
            <a:r>
              <a:rPr lang="en-US" sz="2000" dirty="0" err="1">
                <a:latin typeface="Cambria" panose="02040503050406030204" pitchFamily="18" charset="0"/>
                <a:ea typeface="Cambria" panose="02040503050406030204" pitchFamily="18" charset="0"/>
              </a:rPr>
              <a:t>được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phun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làm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hai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lần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thời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gian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giữa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hai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lần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phun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khoảng</a:t>
            </a:r>
            <a:r>
              <a:rPr lang="en-US" sz="2000" dirty="0">
                <a:latin typeface="Cambria" panose="02040503050406030204" pitchFamily="18" charset="0"/>
                <a:ea typeface="Cambria" panose="02040503050406030204" pitchFamily="18" charset="0"/>
              </a:rPr>
              <a:t> 12h, </a:t>
            </a:r>
            <a:r>
              <a:rPr lang="en-US" sz="2000" dirty="0" err="1">
                <a:latin typeface="Cambria" panose="02040503050406030204" pitchFamily="18" charset="0"/>
                <a:ea typeface="Cambria" panose="02040503050406030204" pitchFamily="18" charset="0"/>
              </a:rPr>
              <a:t>thời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gian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vừa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đủ</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để</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lớp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thứ</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nhât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khô</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hoàn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toàn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Không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nên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phun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quá</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dày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sẽ</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làm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chảy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xệ</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lớp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phun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lớp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phun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không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đều</a:t>
            </a:r>
            <a:r>
              <a:rPr lang="en-US" sz="2000" dirty="0">
                <a:latin typeface="Cambria" panose="02040503050406030204" pitchFamily="18" charset="0"/>
                <a:ea typeface="Cambria" panose="02040503050406030204" pitchFamily="18" charset="0"/>
              </a:rPr>
              <a:t>.</a:t>
            </a:r>
          </a:p>
          <a:p>
            <a:pPr lvl="1" algn="just">
              <a:lnSpc>
                <a:spcPct val="100000"/>
              </a:lnSpc>
              <a:spcBef>
                <a:spcPts val="0"/>
              </a:spcBef>
              <a:spcAft>
                <a:spcPts val="600"/>
              </a:spcAft>
            </a:pPr>
            <a:r>
              <a:rPr lang="en-US" sz="2000" dirty="0" err="1">
                <a:latin typeface="Cambria" panose="02040503050406030204" pitchFamily="18" charset="0"/>
                <a:ea typeface="Cambria" panose="02040503050406030204" pitchFamily="18" charset="0"/>
              </a:rPr>
              <a:t>Tiếp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đến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quá</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trình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trải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sợi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được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tiến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hành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trải</a:t>
            </a:r>
            <a:r>
              <a:rPr lang="en-US" sz="2000" dirty="0">
                <a:latin typeface="Cambria" panose="02040503050406030204" pitchFamily="18" charset="0"/>
                <a:ea typeface="Cambria" panose="02040503050406030204" pitchFamily="18" charset="0"/>
              </a:rPr>
              <a:t> so le </a:t>
            </a:r>
            <a:r>
              <a:rPr lang="en-US" sz="2000" dirty="0" err="1">
                <a:latin typeface="Cambria" panose="02040503050406030204" pitchFamily="18" charset="0"/>
                <a:ea typeface="Cambria" panose="02040503050406030204" pitchFamily="18" charset="0"/>
              </a:rPr>
              <a:t>từng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lớp</a:t>
            </a:r>
            <a:r>
              <a:rPr lang="en-US" sz="2000" dirty="0">
                <a:latin typeface="Cambria" panose="02040503050406030204" pitchFamily="18" charset="0"/>
                <a:ea typeface="Cambria" panose="02040503050406030204" pitchFamily="18" charset="0"/>
              </a:rPr>
              <a:t> CSM &amp; WR. </a:t>
            </a:r>
            <a:r>
              <a:rPr lang="en-US" sz="2000" dirty="0" err="1">
                <a:latin typeface="Cambria" panose="02040503050406030204" pitchFamily="18" charset="0"/>
                <a:ea typeface="Cambria" panose="02040503050406030204" pitchFamily="18" charset="0"/>
              </a:rPr>
              <a:t>Lớp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đầu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tiên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lớp</a:t>
            </a:r>
            <a:r>
              <a:rPr lang="en-US" sz="2000" dirty="0">
                <a:latin typeface="Cambria" panose="02040503050406030204" pitchFamily="18" charset="0"/>
                <a:ea typeface="Cambria" panose="02040503050406030204" pitchFamily="18" charset="0"/>
              </a:rPr>
              <a:t> Max 200-250g/m2, </a:t>
            </a:r>
            <a:r>
              <a:rPr lang="en-US" sz="2000" dirty="0" err="1">
                <a:latin typeface="Cambria" panose="02040503050406030204" pitchFamily="18" charset="0"/>
                <a:ea typeface="Cambria" panose="02040503050406030204" pitchFamily="18" charset="0"/>
              </a:rPr>
              <a:t>lớp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này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còn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gọi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đánh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gió</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để</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đánh</a:t>
            </a:r>
            <a:r>
              <a:rPr lang="en-US" sz="2000" dirty="0">
                <a:latin typeface="Cambria" panose="02040503050406030204" pitchFamily="18" charset="0"/>
                <a:ea typeface="Cambria" panose="02040503050406030204" pitchFamily="18" charset="0"/>
              </a:rPr>
              <a:t> bay </a:t>
            </a:r>
            <a:r>
              <a:rPr lang="en-US" sz="2000" dirty="0" err="1">
                <a:latin typeface="Cambria" panose="02040503050406030204" pitchFamily="18" charset="0"/>
                <a:ea typeface="Cambria" panose="02040503050406030204" pitchFamily="18" charset="0"/>
              </a:rPr>
              <a:t>các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bọt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khí</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ra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khỏi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vỏ</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tàu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Sau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lớp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đầu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tiên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khô</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tiến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hành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trải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lớp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thứ</a:t>
            </a:r>
            <a:r>
              <a:rPr lang="en-US" sz="2000" dirty="0">
                <a:latin typeface="Cambria" panose="02040503050406030204" pitchFamily="18" charset="0"/>
                <a:ea typeface="Cambria" panose="02040503050406030204" pitchFamily="18" charset="0"/>
              </a:rPr>
              <a:t> 2 Max 450g/m2 </a:t>
            </a:r>
            <a:r>
              <a:rPr lang="en-US" sz="2000" dirty="0" err="1">
                <a:latin typeface="Cambria" panose="02040503050406030204" pitchFamily="18" charset="0"/>
                <a:ea typeface="Cambria" panose="02040503050406030204" pitchFamily="18" charset="0"/>
              </a:rPr>
              <a:t>tiếp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đến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lớp</a:t>
            </a:r>
            <a:r>
              <a:rPr lang="en-US" sz="2000" dirty="0">
                <a:latin typeface="Cambria" panose="02040503050406030204" pitchFamily="18" charset="0"/>
                <a:ea typeface="Cambria" panose="02040503050406030204" pitchFamily="18" charset="0"/>
              </a:rPr>
              <a:t> WR roving 600g/m2, </a:t>
            </a:r>
            <a:r>
              <a:rPr lang="en-US" sz="2000" dirty="0" err="1">
                <a:latin typeface="Cambria" panose="02040503050406030204" pitchFamily="18" charset="0"/>
                <a:ea typeface="Cambria" panose="02040503050406030204" pitchFamily="18" charset="0"/>
              </a:rPr>
              <a:t>quá</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trình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này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diễn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ra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đến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đủ</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độ</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dày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vỏ</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tàu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theo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yêu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cầu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thiết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kế</a:t>
            </a:r>
            <a:r>
              <a:rPr lang="en-US" sz="2000" dirty="0">
                <a:latin typeface="Cambria" panose="02040503050406030204" pitchFamily="18" charset="0"/>
                <a:ea typeface="Cambria" panose="02040503050406030204" pitchFamily="18" charset="0"/>
              </a:rPr>
              <a:t>.</a:t>
            </a:r>
          </a:p>
          <a:p>
            <a:pPr lvl="1" algn="just">
              <a:lnSpc>
                <a:spcPct val="100000"/>
              </a:lnSpc>
              <a:spcBef>
                <a:spcPts val="0"/>
              </a:spcBef>
              <a:spcAft>
                <a:spcPts val="600"/>
              </a:spcAft>
            </a:pPr>
            <a:r>
              <a:rPr lang="en-US" sz="2000" dirty="0" err="1">
                <a:latin typeface="Cambria" panose="02040503050406030204" pitchFamily="18" charset="0"/>
                <a:ea typeface="Cambria" panose="02040503050406030204" pitchFamily="18" charset="0"/>
              </a:rPr>
              <a:t>Cuối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cùng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tách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vỏ</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tàu</a:t>
            </a:r>
            <a:r>
              <a:rPr lang="en-US" sz="2000" dirty="0">
                <a:latin typeface="Cambria" panose="02040503050406030204" pitchFamily="18" charset="0"/>
                <a:ea typeface="Cambria" panose="02040503050406030204" pitchFamily="18" charset="0"/>
              </a:rPr>
              <a:t> RFP </a:t>
            </a:r>
            <a:r>
              <a:rPr lang="en-US" sz="2000" dirty="0" err="1">
                <a:latin typeface="Cambria" panose="02040503050406030204" pitchFamily="18" charset="0"/>
                <a:ea typeface="Cambria" panose="02040503050406030204" pitchFamily="18" charset="0"/>
              </a:rPr>
              <a:t>ra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khỏi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âm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dùng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palăng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để</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tách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để</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tách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quá</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trình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này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cần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cẩn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thận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từng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bước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tránh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tránh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gây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chạm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mạnh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gây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trầy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xước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bể</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làm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tổn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hại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đến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phần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vỏ</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tàu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phần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âm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Sau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vỏ</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tàu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khỏi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cần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bố</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trí</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giá</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đỡ</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có</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lót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vật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liệu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mềm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để</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bảo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vệ</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vỏ</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tàu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Két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thúc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quá</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trình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tạo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vỏ</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tàu</a:t>
            </a:r>
            <a:r>
              <a:rPr lang="en-US" sz="2000" dirty="0">
                <a:latin typeface="Cambria" panose="02040503050406030204" pitchFamily="18" charset="0"/>
                <a:ea typeface="Cambria" panose="02040503050406030204" pitchFamily="18" charset="0"/>
              </a:rPr>
              <a:t> FRP </a:t>
            </a:r>
            <a:r>
              <a:rPr lang="en-US" sz="2000" dirty="0" err="1">
                <a:latin typeface="Cambria" panose="02040503050406030204" pitchFamily="18" charset="0"/>
                <a:ea typeface="Cambria" panose="02040503050406030204" pitchFamily="18" charset="0"/>
              </a:rPr>
              <a:t>cỡ</a:t>
            </a:r>
            <a:r>
              <a:rPr lang="en-US" sz="2000" dirty="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nhỏ</a:t>
            </a:r>
            <a:r>
              <a:rPr lang="en-US" sz="2000" dirty="0" smtClean="0">
                <a:latin typeface="Cambria" panose="02040503050406030204" pitchFamily="18" charset="0"/>
                <a:ea typeface="Cambria" panose="02040503050406030204" pitchFamily="18" charset="0"/>
              </a:rPr>
              <a:t>.</a:t>
            </a:r>
            <a:endParaRPr lang="en-US" sz="2000" dirty="0" smtClean="0">
              <a:latin typeface="Cambria" panose="02040503050406030204" pitchFamily="18" charset="0"/>
              <a:ea typeface="Cambria" panose="02040503050406030204" pitchFamily="18" charset="0"/>
              <a:cs typeface="Times New Roman" panose="02020603050405020304" pitchFamily="18" charset="0"/>
            </a:endParaRPr>
          </a:p>
          <a:p>
            <a:pPr marL="0" indent="0" algn="just">
              <a:lnSpc>
                <a:spcPct val="100000"/>
              </a:lnSpc>
              <a:spcBef>
                <a:spcPts val="0"/>
              </a:spcBef>
              <a:buNone/>
            </a:pPr>
            <a:endParaRPr lang="en-US" sz="2000" dirty="0">
              <a:latin typeface="Cambria" panose="02040503050406030204" pitchFamily="18" charset="0"/>
              <a:ea typeface="Cambria" panose="02040503050406030204" pitchFamily="18" charset="0"/>
              <a:cs typeface="Times New Roman" panose="02020603050405020304" pitchFamily="18" charset="0"/>
            </a:endParaRPr>
          </a:p>
          <a:p>
            <a:pPr marL="228600" lvl="1" algn="just">
              <a:lnSpc>
                <a:spcPct val="100000"/>
              </a:lnSpc>
              <a:spcBef>
                <a:spcPts val="0"/>
              </a:spcBef>
            </a:pPr>
            <a:endParaRPr lang="en-US" sz="2000" dirty="0">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688730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11990F-4BF0-54A3-60DE-5A01F7D3C0DC}"/>
              </a:ext>
            </a:extLst>
          </p:cNvPr>
          <p:cNvSpPr/>
          <p:nvPr/>
        </p:nvSpPr>
        <p:spPr>
          <a:xfrm>
            <a:off x="0" y="0"/>
            <a:ext cx="6096000" cy="2371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5A9045-492D-0BCD-2764-6DF30C16A6CD}"/>
              </a:ext>
            </a:extLst>
          </p:cNvPr>
          <p:cNvSpPr/>
          <p:nvPr/>
        </p:nvSpPr>
        <p:spPr>
          <a:xfrm>
            <a:off x="23905" y="-400877"/>
            <a:ext cx="12192000" cy="73253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825114DF-7015-A4E5-3570-B3B4D50A1F54}"/>
              </a:ext>
            </a:extLst>
          </p:cNvPr>
          <p:cNvSpPr/>
          <p:nvPr/>
        </p:nvSpPr>
        <p:spPr>
          <a:xfrm>
            <a:off x="264516" y="322987"/>
            <a:ext cx="8036204"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15">
            <a:extLst>
              <a:ext uri="{FF2B5EF4-FFF2-40B4-BE49-F238E27FC236}">
                <a16:creationId xmlns:a16="http://schemas.microsoft.com/office/drawing/2014/main" id="{79B26C9F-381B-B38A-0256-05516E21BF35}"/>
              </a:ext>
            </a:extLst>
          </p:cNvPr>
          <p:cNvSpPr>
            <a:spLocks noChangeArrowheads="1"/>
          </p:cNvSpPr>
          <p:nvPr/>
        </p:nvSpPr>
        <p:spPr bwMode="auto">
          <a:xfrm>
            <a:off x="286294" y="322987"/>
            <a:ext cx="861743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GB" sz="2500" b="1" dirty="0">
                <a:solidFill>
                  <a:schemeClr val="bg1"/>
                </a:solidFill>
                <a:latin typeface="Cambria" panose="02040503050406030204" pitchFamily="18" charset="0"/>
                <a:ea typeface="Cambria" panose="02040503050406030204" pitchFamily="18" charset="0"/>
                <a:cs typeface="Arial" panose="020B0604020202020204" pitchFamily="34" charset="0"/>
              </a:rPr>
              <a:t>VI. ÁP DỤNG IN 3D TRONG ĐÓNG TÀU FRP CỠ NHỎ</a:t>
            </a:r>
            <a:endPar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cxnSp>
        <p:nvCxnSpPr>
          <p:cNvPr id="12" name="Straight Connector 11">
            <a:extLst>
              <a:ext uri="{FF2B5EF4-FFF2-40B4-BE49-F238E27FC236}">
                <a16:creationId xmlns:a16="http://schemas.microsoft.com/office/drawing/2014/main" id="{59FF3DBA-E58D-F129-E10A-6CF6F99991C5}"/>
              </a:ext>
            </a:extLst>
          </p:cNvPr>
          <p:cNvCxnSpPr>
            <a:cxnSpLocks/>
          </p:cNvCxnSpPr>
          <p:nvPr/>
        </p:nvCxnSpPr>
        <p:spPr>
          <a:xfrm>
            <a:off x="264516" y="965200"/>
            <a:ext cx="11317884" cy="0"/>
          </a:xfrm>
          <a:prstGeom prst="line">
            <a:avLst/>
          </a:prstGeom>
          <a:ln w="38100">
            <a:solidFill>
              <a:srgbClr val="15848B"/>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CCD50FD-6889-4AB8-A389-0A435EBB1A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6571" t="40808" r="16364" b="43636"/>
          <a:stretch/>
        </p:blipFill>
        <p:spPr>
          <a:xfrm>
            <a:off x="9321735" y="279956"/>
            <a:ext cx="2385356" cy="563116"/>
          </a:xfrm>
          <a:prstGeom prst="rect">
            <a:avLst/>
          </a:prstGeom>
        </p:spPr>
      </p:pic>
      <p:sp>
        <p:nvSpPr>
          <p:cNvPr id="21" name="Content Placeholder 2"/>
          <p:cNvSpPr>
            <a:spLocks noGrp="1"/>
          </p:cNvSpPr>
          <p:nvPr>
            <p:ph idx="1"/>
          </p:nvPr>
        </p:nvSpPr>
        <p:spPr>
          <a:xfrm>
            <a:off x="1643126" y="6322577"/>
            <a:ext cx="9522714" cy="342204"/>
          </a:xfrm>
        </p:spPr>
        <p:txBody>
          <a:bodyPr>
            <a:noAutofit/>
          </a:bodyPr>
          <a:lstStyle/>
          <a:p>
            <a:pPr marL="0" lvl="1" indent="0" algn="just">
              <a:lnSpc>
                <a:spcPct val="100000"/>
              </a:lnSpc>
              <a:spcBef>
                <a:spcPts val="0"/>
              </a:spcBef>
              <a:buNone/>
            </a:pPr>
            <a:r>
              <a:rPr lang="en-US" sz="2000" dirty="0" err="1" smtClean="0">
                <a:latin typeface="Cambria" panose="02040503050406030204" pitchFamily="18" charset="0"/>
                <a:ea typeface="Cambria" panose="02040503050406030204" pitchFamily="18" charset="0"/>
                <a:cs typeface="Times New Roman" panose="02020603050405020304" pitchFamily="18" charset="0"/>
              </a:rPr>
              <a:t>Hình</a:t>
            </a:r>
            <a:r>
              <a:rPr lang="en-US" sz="2000" dirty="0" smtClean="0">
                <a:latin typeface="Cambria" panose="02040503050406030204" pitchFamily="18" charset="0"/>
                <a:ea typeface="Cambria" panose="02040503050406030204" pitchFamily="18" charset="0"/>
                <a:cs typeface="Times New Roman" panose="02020603050405020304" pitchFamily="18" charset="0"/>
              </a:rPr>
              <a:t> 12: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Hình</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ảnh</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Các</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bước</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áp</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dụng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công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nghệ</a:t>
            </a:r>
            <a:r>
              <a:rPr lang="en-US" sz="2000" dirty="0" smtClean="0">
                <a:latin typeface="Cambria" panose="02040503050406030204" pitchFamily="18" charset="0"/>
                <a:ea typeface="Cambria" panose="02040503050406030204" pitchFamily="18" charset="0"/>
                <a:cs typeface="Times New Roman" panose="02020603050405020304" pitchFamily="18" charset="0"/>
              </a:rPr>
              <a:t> in 3D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vào</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chế</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tạo</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tàu</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vỏ</a:t>
            </a:r>
            <a:r>
              <a:rPr lang="en-US" sz="2000" dirty="0" smtClean="0">
                <a:latin typeface="Cambria" panose="02040503050406030204" pitchFamily="18" charset="0"/>
                <a:ea typeface="Cambria" panose="02040503050406030204" pitchFamily="18" charset="0"/>
                <a:cs typeface="Times New Roman" panose="02020603050405020304" pitchFamily="18" charset="0"/>
              </a:rPr>
              <a:t> FRP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cỡ</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nhỏ</a:t>
            </a:r>
            <a:endParaRPr lang="en-US" sz="2000" dirty="0">
              <a:latin typeface="Cambria" panose="02040503050406030204" pitchFamily="18" charset="0"/>
              <a:ea typeface="Cambria" panose="02040503050406030204" pitchFamily="18" charset="0"/>
              <a:cs typeface="Times New Roman" panose="02020603050405020304" pitchFamily="18" charset="0"/>
            </a:endParaRPr>
          </a:p>
        </p:txBody>
      </p:sp>
      <p:pic>
        <p:nvPicPr>
          <p:cNvPr id="53" name="Picture 5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33193" y="1400373"/>
            <a:ext cx="2319343" cy="1515546"/>
          </a:xfrm>
          <a:prstGeom prst="rect">
            <a:avLst/>
          </a:prstGeom>
          <a:noFill/>
          <a:ln>
            <a:noFill/>
          </a:ln>
        </p:spPr>
      </p:pic>
      <p:pic>
        <p:nvPicPr>
          <p:cNvPr id="54" name="Picture 53"/>
          <p:cNvPicPr/>
          <p:nvPr/>
        </p:nvPicPr>
        <p:blipFill rotWithShape="1">
          <a:blip r:embed="rId4" cstate="print">
            <a:extLst>
              <a:ext uri="{28A0092B-C50C-407E-A947-70E740481C1C}">
                <a14:useLocalDpi xmlns:a14="http://schemas.microsoft.com/office/drawing/2010/main" val="0"/>
              </a:ext>
            </a:extLst>
          </a:blip>
          <a:srcRect l="8029" t="17512"/>
          <a:stretch/>
        </p:blipFill>
        <p:spPr bwMode="auto">
          <a:xfrm>
            <a:off x="6686180" y="1340210"/>
            <a:ext cx="2124347"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82011" y="1353637"/>
            <a:ext cx="2000250" cy="1510030"/>
          </a:xfrm>
          <a:prstGeom prst="rect">
            <a:avLst/>
          </a:prstGeom>
          <a:noFill/>
          <a:ln w="6350" cmpd="sng">
            <a:solidFill>
              <a:srgbClr val="000000"/>
            </a:solidFill>
            <a:miter lim="800000"/>
            <a:headEnd/>
            <a:tailEnd/>
          </a:ln>
          <a:effectLst/>
        </p:spPr>
      </p:pic>
      <p:pic>
        <p:nvPicPr>
          <p:cNvPr id="56" name="Picture 55"/>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90590" y="3236984"/>
            <a:ext cx="2119937" cy="1416983"/>
          </a:xfrm>
          <a:prstGeom prst="rect">
            <a:avLst/>
          </a:prstGeom>
          <a:noFill/>
          <a:ln w="6350" cmpd="sng">
            <a:solidFill>
              <a:srgbClr val="000000"/>
            </a:solidFill>
            <a:miter lim="800000"/>
            <a:headEnd/>
            <a:tailEnd/>
          </a:ln>
          <a:effectLst/>
        </p:spPr>
      </p:pic>
      <p:pic>
        <p:nvPicPr>
          <p:cNvPr id="57" name="Picture 56"/>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69970" y="3127562"/>
            <a:ext cx="2012291" cy="1509395"/>
          </a:xfrm>
          <a:prstGeom prst="rect">
            <a:avLst/>
          </a:prstGeom>
          <a:noFill/>
          <a:ln w="6350" cmpd="sng">
            <a:solidFill>
              <a:srgbClr val="000000"/>
            </a:solidFill>
            <a:miter lim="800000"/>
            <a:headEnd/>
            <a:tailEnd/>
          </a:ln>
          <a:effectLst/>
        </p:spPr>
      </p:pic>
      <p:pic>
        <p:nvPicPr>
          <p:cNvPr id="58" name="Picture 57"/>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84739" y="3251901"/>
            <a:ext cx="2272665" cy="1364409"/>
          </a:xfrm>
          <a:prstGeom prst="rect">
            <a:avLst/>
          </a:prstGeom>
          <a:noFill/>
          <a:ln w="6350" cmpd="sng">
            <a:solidFill>
              <a:srgbClr val="000000"/>
            </a:solidFill>
            <a:miter lim="800000"/>
            <a:headEnd/>
            <a:tailEnd/>
          </a:ln>
          <a:effectLst>
            <a:outerShdw dist="35921" dir="2700000" algn="ctr" rotWithShape="0">
              <a:srgbClr val="808080"/>
            </a:outerShdw>
          </a:effectLst>
        </p:spPr>
      </p:pic>
      <p:pic>
        <p:nvPicPr>
          <p:cNvPr id="59" name="Picture 58"/>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4293" y="3252221"/>
            <a:ext cx="2085112" cy="1364089"/>
          </a:xfrm>
          <a:prstGeom prst="rect">
            <a:avLst/>
          </a:prstGeom>
          <a:noFill/>
          <a:ln w="6350" cmpd="sng">
            <a:solidFill>
              <a:srgbClr val="000000"/>
            </a:solidFill>
            <a:miter lim="800000"/>
            <a:headEnd/>
            <a:tailEnd/>
          </a:ln>
          <a:effectLst/>
        </p:spPr>
      </p:pic>
      <p:pic>
        <p:nvPicPr>
          <p:cNvPr id="60" name="Picture 59" descr="D:\De tai in 3D\73a138bc6d2e9570cc3f2.jpg"/>
          <p:cNvPicPr/>
          <p:nvPr/>
        </p:nvPicPr>
        <p:blipFill>
          <a:blip r:embed="rId10" cstate="print">
            <a:extLst>
              <a:ext uri="{28A0092B-C50C-407E-A947-70E740481C1C}">
                <a14:useLocalDpi xmlns:a14="http://schemas.microsoft.com/office/drawing/2010/main" val="0"/>
              </a:ext>
            </a:extLst>
          </a:blip>
          <a:srcRect t="24124"/>
          <a:stretch>
            <a:fillRect/>
          </a:stretch>
        </p:blipFill>
        <p:spPr bwMode="auto">
          <a:xfrm>
            <a:off x="724293" y="4949529"/>
            <a:ext cx="2085112" cy="1350273"/>
          </a:xfrm>
          <a:prstGeom prst="rect">
            <a:avLst/>
          </a:prstGeom>
          <a:noFill/>
          <a:ln w="6350" cmpd="sng">
            <a:solidFill>
              <a:srgbClr val="000000"/>
            </a:solidFill>
            <a:miter lim="800000"/>
            <a:headEnd/>
            <a:tailEnd/>
          </a:ln>
          <a:effectLst/>
        </p:spPr>
      </p:pic>
      <p:pic>
        <p:nvPicPr>
          <p:cNvPr id="61" name="Picture 60"/>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84738" y="4951378"/>
            <a:ext cx="2272665" cy="1348424"/>
          </a:xfrm>
          <a:prstGeom prst="rect">
            <a:avLst/>
          </a:prstGeom>
          <a:noFill/>
          <a:ln w="6350" cmpd="sng">
            <a:solidFill>
              <a:srgbClr val="000000"/>
            </a:solidFill>
            <a:miter lim="800000"/>
            <a:headEnd/>
            <a:tailEnd/>
          </a:ln>
          <a:effectLst/>
        </p:spPr>
      </p:pic>
      <p:pic>
        <p:nvPicPr>
          <p:cNvPr id="62" name="Picture 6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06227" y="4984306"/>
            <a:ext cx="2034337" cy="1315495"/>
          </a:xfrm>
          <a:prstGeom prst="rect">
            <a:avLst/>
          </a:prstGeom>
          <a:noFill/>
          <a:ln w="6350" cmpd="sng">
            <a:solidFill>
              <a:srgbClr val="000000"/>
            </a:solidFill>
            <a:miter lim="800000"/>
            <a:headEnd/>
            <a:tailEnd/>
          </a:ln>
          <a:effectLst/>
        </p:spPr>
      </p:pic>
      <p:pic>
        <p:nvPicPr>
          <p:cNvPr id="63" name="Picture 62"/>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69970" y="4966333"/>
            <a:ext cx="2072574" cy="1333468"/>
          </a:xfrm>
          <a:prstGeom prst="rect">
            <a:avLst/>
          </a:prstGeom>
          <a:noFill/>
          <a:ln w="6350" cmpd="sng">
            <a:solidFill>
              <a:srgbClr val="000000"/>
            </a:solidFill>
            <a:miter lim="800000"/>
            <a:headEnd/>
            <a:tailEnd/>
          </a:ln>
          <a:effectLst/>
        </p:spPr>
      </p:pic>
      <p:sp>
        <p:nvSpPr>
          <p:cNvPr id="27" name="Right Arrow 26"/>
          <p:cNvSpPr/>
          <p:nvPr/>
        </p:nvSpPr>
        <p:spPr>
          <a:xfrm>
            <a:off x="2946194" y="2030339"/>
            <a:ext cx="497711" cy="249111"/>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p:cNvSpPr/>
          <p:nvPr/>
        </p:nvSpPr>
        <p:spPr>
          <a:xfrm>
            <a:off x="6099456" y="2030338"/>
            <a:ext cx="497711" cy="249111"/>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p:cNvSpPr/>
          <p:nvPr/>
        </p:nvSpPr>
        <p:spPr>
          <a:xfrm>
            <a:off x="8812317" y="2030337"/>
            <a:ext cx="497711" cy="249111"/>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Down Arrow 40"/>
          <p:cNvSpPr/>
          <p:nvPr/>
        </p:nvSpPr>
        <p:spPr>
          <a:xfrm>
            <a:off x="10292854" y="2849559"/>
            <a:ext cx="200034" cy="340817"/>
          </a:xfrm>
          <a:prstGeom prst="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ight Arrow 68"/>
          <p:cNvSpPr/>
          <p:nvPr/>
        </p:nvSpPr>
        <p:spPr>
          <a:xfrm flipH="1">
            <a:off x="8812315" y="3827908"/>
            <a:ext cx="479609" cy="235137"/>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p:cNvSpPr/>
          <p:nvPr/>
        </p:nvSpPr>
        <p:spPr>
          <a:xfrm flipH="1">
            <a:off x="6108506" y="3816536"/>
            <a:ext cx="479609" cy="235137"/>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ight Arrow 70"/>
          <p:cNvSpPr/>
          <p:nvPr/>
        </p:nvSpPr>
        <p:spPr>
          <a:xfrm flipH="1">
            <a:off x="2974845" y="3816535"/>
            <a:ext cx="479609" cy="235137"/>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Down Arrow 71"/>
          <p:cNvSpPr/>
          <p:nvPr/>
        </p:nvSpPr>
        <p:spPr>
          <a:xfrm>
            <a:off x="1590720" y="4638267"/>
            <a:ext cx="200034" cy="289304"/>
          </a:xfrm>
          <a:prstGeom prst="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p:cNvSpPr/>
          <p:nvPr/>
        </p:nvSpPr>
        <p:spPr>
          <a:xfrm>
            <a:off x="2955244" y="5486906"/>
            <a:ext cx="497711" cy="249111"/>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p:cNvSpPr/>
          <p:nvPr/>
        </p:nvSpPr>
        <p:spPr>
          <a:xfrm>
            <a:off x="6108506" y="5486905"/>
            <a:ext cx="497711" cy="249111"/>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p:cNvSpPr/>
          <p:nvPr/>
        </p:nvSpPr>
        <p:spPr>
          <a:xfrm>
            <a:off x="8821367" y="5486904"/>
            <a:ext cx="497711" cy="249111"/>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p:cNvPicPr/>
          <p:nvPr/>
        </p:nvPicPr>
        <p:blipFill>
          <a:blip r:embed="rId14" cstate="print">
            <a:extLst>
              <a:ext uri="{28A0092B-C50C-407E-A947-70E740481C1C}">
                <a14:useLocalDpi xmlns:a14="http://schemas.microsoft.com/office/drawing/2010/main" val="0"/>
              </a:ext>
            </a:extLst>
          </a:blip>
          <a:stretch>
            <a:fillRect/>
          </a:stretch>
        </p:blipFill>
        <p:spPr>
          <a:xfrm>
            <a:off x="724293" y="1386278"/>
            <a:ext cx="2132613" cy="1564005"/>
          </a:xfrm>
          <a:prstGeom prst="rect">
            <a:avLst/>
          </a:prstGeom>
        </p:spPr>
      </p:pic>
      <p:sp>
        <p:nvSpPr>
          <p:cNvPr id="77" name="Content Placeholder 2"/>
          <p:cNvSpPr txBox="1">
            <a:spLocks/>
          </p:cNvSpPr>
          <p:nvPr/>
        </p:nvSpPr>
        <p:spPr>
          <a:xfrm>
            <a:off x="264516" y="910927"/>
            <a:ext cx="9522714" cy="3422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a:lnSpc>
                <a:spcPct val="100000"/>
              </a:lnSpc>
              <a:spcBef>
                <a:spcPts val="0"/>
              </a:spcBef>
              <a:buFont typeface="Arial" panose="020B0604020202020204" pitchFamily="34" charset="0"/>
              <a:buNone/>
            </a:pPr>
            <a:r>
              <a:rPr lang="en-US" sz="2000" b="1" dirty="0" smtClean="0">
                <a:latin typeface="Cambria" panose="02040503050406030204" pitchFamily="18" charset="0"/>
                <a:ea typeface="Cambria" panose="02040503050406030204" pitchFamily="18" charset="0"/>
                <a:cs typeface="Times New Roman" panose="02020603050405020304" pitchFamily="18" charset="0"/>
              </a:rPr>
              <a:t>4.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Hình</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ảnh</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các</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bước</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áp</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dụng</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công</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nghệ</a:t>
            </a:r>
            <a:r>
              <a:rPr lang="en-US" sz="2000" b="1" dirty="0" smtClean="0">
                <a:latin typeface="Cambria" panose="02040503050406030204" pitchFamily="18" charset="0"/>
                <a:ea typeface="Cambria" panose="02040503050406030204" pitchFamily="18" charset="0"/>
                <a:cs typeface="Times New Roman" panose="02020603050405020304" pitchFamily="18" charset="0"/>
              </a:rPr>
              <a:t> in 3D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vào</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chế</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tạo</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vỏ</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tàu</a:t>
            </a:r>
            <a:r>
              <a:rPr lang="en-US" sz="2000" b="1" dirty="0" smtClean="0">
                <a:latin typeface="Cambria" panose="02040503050406030204" pitchFamily="18" charset="0"/>
                <a:ea typeface="Cambria" panose="02040503050406030204" pitchFamily="18" charset="0"/>
                <a:cs typeface="Times New Roman" panose="02020603050405020304" pitchFamily="18" charset="0"/>
              </a:rPr>
              <a:t> FRP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cỡ</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nhỏ</a:t>
            </a:r>
            <a:endParaRPr lang="en-US" sz="2000" b="1" dirty="0">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531891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11990F-4BF0-54A3-60DE-5A01F7D3C0DC}"/>
              </a:ext>
            </a:extLst>
          </p:cNvPr>
          <p:cNvSpPr/>
          <p:nvPr/>
        </p:nvSpPr>
        <p:spPr>
          <a:xfrm>
            <a:off x="0" y="0"/>
            <a:ext cx="6096000" cy="2371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5A9045-492D-0BCD-2764-6DF30C16A6CD}"/>
              </a:ext>
            </a:extLst>
          </p:cNvPr>
          <p:cNvSpPr/>
          <p:nvPr/>
        </p:nvSpPr>
        <p:spPr>
          <a:xfrm>
            <a:off x="0" y="-53404"/>
            <a:ext cx="12192000" cy="71379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just">
              <a:spcBef>
                <a:spcPts val="0"/>
              </a:spcBef>
              <a:spcAft>
                <a:spcPts val="600"/>
              </a:spcAft>
              <a:buFont typeface="Wingdings" panose="05000000000000000000" pitchFamily="2" charset="2"/>
              <a:buChar char="Ø"/>
            </a:pPr>
            <a:r>
              <a:rPr lang="en-US">
                <a:latin typeface="Cambria" panose="02040503050406030204" pitchFamily="18" charset="0"/>
                <a:ea typeface="Cambria" panose="02040503050406030204" pitchFamily="18" charset="0"/>
                <a:cs typeface="Times New Roman" panose="02020603050405020304" pitchFamily="18" charset="0"/>
              </a:rPr>
              <a:t>Qua phân tích ưu, nhược điểm của công nghệ FDM &amp; SLA và bảng so sánh chi phí in 3D cho tàu mẫu bên dưới nhóm nghiên tác giả sẽ chọn công nghệ in FDM và vật liệu in là nhựa PLA để sản phẩm mẫu.</a:t>
            </a:r>
            <a:endParaRPr lang="en-US" dirty="0">
              <a:latin typeface="Cambria" panose="02040503050406030204" pitchFamily="18" charset="0"/>
              <a:ea typeface="Cambria" panose="02040503050406030204" pitchFamily="18" charset="0"/>
              <a:cs typeface="Times New Roman" panose="02020603050405020304" pitchFamily="18" charset="0"/>
            </a:endParaRPr>
          </a:p>
        </p:txBody>
      </p:sp>
      <p:sp>
        <p:nvSpPr>
          <p:cNvPr id="9" name="Arrow: Pentagon 8">
            <a:extLst>
              <a:ext uri="{FF2B5EF4-FFF2-40B4-BE49-F238E27FC236}">
                <a16:creationId xmlns:a16="http://schemas.microsoft.com/office/drawing/2014/main" id="{825114DF-7015-A4E5-3570-B3B4D50A1F54}"/>
              </a:ext>
            </a:extLst>
          </p:cNvPr>
          <p:cNvSpPr/>
          <p:nvPr/>
        </p:nvSpPr>
        <p:spPr>
          <a:xfrm>
            <a:off x="264516" y="322987"/>
            <a:ext cx="8572310"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15">
            <a:extLst>
              <a:ext uri="{FF2B5EF4-FFF2-40B4-BE49-F238E27FC236}">
                <a16:creationId xmlns:a16="http://schemas.microsoft.com/office/drawing/2014/main" id="{79B26C9F-381B-B38A-0256-05516E21BF35}"/>
              </a:ext>
            </a:extLst>
          </p:cNvPr>
          <p:cNvSpPr>
            <a:spLocks noChangeArrowheads="1"/>
          </p:cNvSpPr>
          <p:nvPr/>
        </p:nvSpPr>
        <p:spPr bwMode="auto">
          <a:xfrm>
            <a:off x="286294" y="322987"/>
            <a:ext cx="875610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GB" sz="2500" b="1" dirty="0" smtClean="0">
                <a:solidFill>
                  <a:schemeClr val="bg1"/>
                </a:solidFill>
                <a:latin typeface="Cambria" panose="02040503050406030204" pitchFamily="18" charset="0"/>
                <a:ea typeface="Cambria" panose="02040503050406030204" pitchFamily="18" charset="0"/>
                <a:cs typeface="Arial" panose="020B0604020202020204" pitchFamily="34" charset="0"/>
              </a:rPr>
              <a:t>V. ĐÁNH GIÁ VÀ KẾT LUẬN</a:t>
            </a:r>
            <a:endPar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cxnSp>
        <p:nvCxnSpPr>
          <p:cNvPr id="12" name="Straight Connector 11">
            <a:extLst>
              <a:ext uri="{FF2B5EF4-FFF2-40B4-BE49-F238E27FC236}">
                <a16:creationId xmlns:a16="http://schemas.microsoft.com/office/drawing/2014/main" id="{59FF3DBA-E58D-F129-E10A-6CF6F99991C5}"/>
              </a:ext>
            </a:extLst>
          </p:cNvPr>
          <p:cNvCxnSpPr>
            <a:cxnSpLocks/>
          </p:cNvCxnSpPr>
          <p:nvPr/>
        </p:nvCxnSpPr>
        <p:spPr>
          <a:xfrm>
            <a:off x="264516" y="965200"/>
            <a:ext cx="11317884" cy="0"/>
          </a:xfrm>
          <a:prstGeom prst="line">
            <a:avLst/>
          </a:prstGeom>
          <a:ln w="38100">
            <a:solidFill>
              <a:srgbClr val="15848B"/>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CCD50FD-6889-4AB8-A389-0A435EBB1A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6571" t="40808" r="16364" b="43636"/>
          <a:stretch/>
        </p:blipFill>
        <p:spPr>
          <a:xfrm>
            <a:off x="9321735" y="279956"/>
            <a:ext cx="2385356" cy="563116"/>
          </a:xfrm>
          <a:prstGeom prst="rect">
            <a:avLst/>
          </a:prstGeom>
        </p:spPr>
      </p:pic>
      <p:sp>
        <p:nvSpPr>
          <p:cNvPr id="21" name="Content Placeholder 2"/>
          <p:cNvSpPr>
            <a:spLocks noGrp="1"/>
          </p:cNvSpPr>
          <p:nvPr>
            <p:ph idx="1"/>
          </p:nvPr>
        </p:nvSpPr>
        <p:spPr>
          <a:xfrm>
            <a:off x="286294" y="954952"/>
            <a:ext cx="11420797" cy="5689688"/>
          </a:xfrm>
        </p:spPr>
        <p:txBody>
          <a:bodyPr>
            <a:noAutofit/>
          </a:bodyPr>
          <a:lstStyle/>
          <a:p>
            <a:pPr marL="0" indent="0" algn="just">
              <a:lnSpc>
                <a:spcPct val="100000"/>
              </a:lnSpc>
              <a:spcBef>
                <a:spcPts val="0"/>
              </a:spcBef>
              <a:spcAft>
                <a:spcPts val="600"/>
              </a:spcAft>
              <a:buNone/>
            </a:pPr>
            <a:r>
              <a:rPr lang="en-US" sz="2000" b="1" dirty="0" smtClean="0">
                <a:latin typeface="Cambria" panose="02040503050406030204" pitchFamily="18" charset="0"/>
                <a:ea typeface="Cambria" panose="02040503050406030204" pitchFamily="18" charset="0"/>
                <a:cs typeface="Times New Roman" panose="02020603050405020304" pitchFamily="18" charset="0"/>
              </a:rPr>
              <a:t>1.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Đánh</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giá</a:t>
            </a:r>
            <a:endParaRPr lang="en-US" sz="2000" b="1" dirty="0" smtClean="0">
              <a:latin typeface="Cambria" panose="02040503050406030204" pitchFamily="18" charset="0"/>
              <a:ea typeface="Cambria" panose="02040503050406030204" pitchFamily="18" charset="0"/>
              <a:cs typeface="Times New Roman" panose="02020603050405020304" pitchFamily="18" charset="0"/>
            </a:endParaRPr>
          </a:p>
          <a:p>
            <a:pPr algn="just">
              <a:lnSpc>
                <a:spcPct val="100000"/>
              </a:lnSpc>
              <a:spcBef>
                <a:spcPts val="0"/>
              </a:spcBef>
              <a:spcAft>
                <a:spcPts val="600"/>
              </a:spcAft>
              <a:buFont typeface="Wingdings" panose="05000000000000000000" pitchFamily="2" charset="2"/>
              <a:buChar char="Ø"/>
            </a:pPr>
            <a:r>
              <a:rPr lang="en-US" sz="2000" dirty="0" err="1" smtClean="0">
                <a:latin typeface="Cambria" panose="02040503050406030204" pitchFamily="18" charset="0"/>
                <a:ea typeface="Cambria" panose="02040503050406030204" pitchFamily="18" charset="0"/>
              </a:rPr>
              <a:t>Áp</a:t>
            </a:r>
            <a:r>
              <a:rPr lang="en-US" sz="2000" dirty="0" smtClean="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dụng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công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nghệ</a:t>
            </a:r>
            <a:r>
              <a:rPr lang="en-US" sz="2000" dirty="0">
                <a:latin typeface="Cambria" panose="02040503050406030204" pitchFamily="18" charset="0"/>
                <a:ea typeface="Cambria" panose="02040503050406030204" pitchFamily="18" charset="0"/>
              </a:rPr>
              <a:t> in 3D </a:t>
            </a:r>
            <a:r>
              <a:rPr lang="en-US" sz="2000" dirty="0" err="1">
                <a:latin typeface="Cambria" panose="02040503050406030204" pitchFamily="18" charset="0"/>
                <a:ea typeface="Cambria" panose="02040503050406030204" pitchFamily="18" charset="0"/>
              </a:rPr>
              <a:t>tiên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tiến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vào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thiết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tạo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vỏ</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tàu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thời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gian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được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rút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ngắn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hơn</a:t>
            </a:r>
            <a:r>
              <a:rPr lang="en-US" sz="2000" dirty="0">
                <a:latin typeface="Cambria" panose="02040503050406030204" pitchFamily="18" charset="0"/>
                <a:ea typeface="Cambria" panose="02040503050406030204" pitchFamily="18" charset="0"/>
              </a:rPr>
              <a:t> so </a:t>
            </a:r>
            <a:r>
              <a:rPr lang="en-US" sz="2000" dirty="0" err="1">
                <a:latin typeface="Cambria" panose="02040503050406030204" pitchFamily="18" charset="0"/>
                <a:ea typeface="Cambria" panose="02040503050406030204" pitchFamily="18" charset="0"/>
              </a:rPr>
              <a:t>với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phương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pháp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thiết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chể</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tạo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trước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đây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Trước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đây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theo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cách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truyền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thống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muốn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thiết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tạo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được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một</a:t>
            </a:r>
            <a:r>
              <a:rPr lang="en-US" sz="2000" dirty="0">
                <a:latin typeface="Cambria" panose="02040503050406030204" pitchFamily="18" charset="0"/>
                <a:ea typeface="Cambria" panose="02040503050406030204" pitchFamily="18" charset="0"/>
              </a:rPr>
              <a:t> con </a:t>
            </a:r>
            <a:r>
              <a:rPr lang="en-US" sz="2000" dirty="0" err="1">
                <a:latin typeface="Cambria" panose="02040503050406030204" pitchFamily="18" charset="0"/>
                <a:ea typeface="Cambria" panose="02040503050406030204" pitchFamily="18" charset="0"/>
              </a:rPr>
              <a:t>tàu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hoàn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chỉnh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thường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sẽ</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làm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theo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mô</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hình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xoắn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ốc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thiết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đúng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dần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hợp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với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tạo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tàu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mẫu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tại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xưởng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Sau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đó</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tiến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hành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thử</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nghiệm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đánh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giá</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quả</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có</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đạt</a:t>
            </a:r>
            <a:r>
              <a:rPr lang="en-US" sz="2000" dirty="0">
                <a:latin typeface="Cambria" panose="02040503050406030204" pitchFamily="18" charset="0"/>
                <a:ea typeface="Cambria" panose="02040503050406030204" pitchFamily="18" charset="0"/>
              </a:rPr>
              <a:t> hay </a:t>
            </a:r>
            <a:r>
              <a:rPr lang="en-US" sz="2000" dirty="0" err="1">
                <a:latin typeface="Cambria" panose="02040503050406030204" pitchFamily="18" charset="0"/>
                <a:ea typeface="Cambria" panose="02040503050406030204" pitchFamily="18" charset="0"/>
              </a:rPr>
              <a:t>không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thời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gian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công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việc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này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thường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vài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tháng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có</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kéo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dài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đến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cả</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năm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Đối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với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việc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áp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dụng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công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nghệ</a:t>
            </a:r>
            <a:r>
              <a:rPr lang="en-US" sz="2000" dirty="0">
                <a:latin typeface="Cambria" panose="02040503050406030204" pitchFamily="18" charset="0"/>
                <a:ea typeface="Cambria" panose="02040503050406030204" pitchFamily="18" charset="0"/>
              </a:rPr>
              <a:t> in 3D </a:t>
            </a:r>
            <a:r>
              <a:rPr lang="en-US" sz="2000" dirty="0" err="1">
                <a:latin typeface="Cambria" panose="02040503050406030204" pitchFamily="18" charset="0"/>
                <a:ea typeface="Cambria" panose="02040503050406030204" pitchFamily="18" charset="0"/>
              </a:rPr>
              <a:t>có</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thể</a:t>
            </a:r>
            <a:r>
              <a:rPr lang="en-US" sz="2000" dirty="0">
                <a:latin typeface="Cambria" panose="02040503050406030204" pitchFamily="18" charset="0"/>
                <a:ea typeface="Cambria" panose="02040503050406030204" pitchFamily="18" charset="0"/>
              </a:rPr>
              <a:t> in </a:t>
            </a:r>
            <a:r>
              <a:rPr lang="en-US" sz="2000" dirty="0" err="1">
                <a:latin typeface="Cambria" panose="02040503050406030204" pitchFamily="18" charset="0"/>
                <a:ea typeface="Cambria" panose="02040503050406030204" pitchFamily="18" charset="0"/>
              </a:rPr>
              <a:t>hoàn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thiện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tàu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mẫu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theo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tỷ</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lệ</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nhỏ</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hơn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với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thời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gian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khoảng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vài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tuần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để</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quan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sát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thử</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nghiệm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đánh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giá</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quả</a:t>
            </a:r>
            <a:r>
              <a:rPr lang="en-US" sz="2000" dirty="0">
                <a:latin typeface="Cambria" panose="02040503050406030204" pitchFamily="18" charset="0"/>
                <a:ea typeface="Cambria" panose="02040503050406030204" pitchFamily="18" charset="0"/>
              </a:rPr>
              <a:t>.</a:t>
            </a:r>
          </a:p>
          <a:p>
            <a:pPr algn="just">
              <a:buFont typeface="Wingdings" panose="05000000000000000000" pitchFamily="2" charset="2"/>
              <a:buChar char="Ø"/>
            </a:pPr>
            <a:r>
              <a:rPr lang="en-US" sz="2000" dirty="0" err="1">
                <a:latin typeface="Cambria" panose="02040503050406030204" pitchFamily="18" charset="0"/>
                <a:ea typeface="Cambria" panose="02040503050406030204" pitchFamily="18" charset="0"/>
              </a:rPr>
              <a:t>Tuy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nhiên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với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trang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thiết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bị</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hiện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có</a:t>
            </a:r>
            <a:r>
              <a:rPr lang="en-US" sz="2000" dirty="0">
                <a:latin typeface="Cambria" panose="02040503050406030204" pitchFamily="18" charset="0"/>
                <a:ea typeface="Cambria" panose="02040503050406030204" pitchFamily="18" charset="0"/>
              </a:rPr>
              <a:t> ở </a:t>
            </a:r>
            <a:r>
              <a:rPr lang="en-US" sz="2000" dirty="0" err="1">
                <a:latin typeface="Cambria" panose="02040503050406030204" pitchFamily="18" charset="0"/>
                <a:ea typeface="Cambria" panose="02040503050406030204" pitchFamily="18" charset="0"/>
              </a:rPr>
              <a:t>Việt</a:t>
            </a:r>
            <a:r>
              <a:rPr lang="en-US" sz="2000" dirty="0">
                <a:latin typeface="Cambria" panose="02040503050406030204" pitchFamily="18" charset="0"/>
                <a:ea typeface="Cambria" panose="02040503050406030204" pitchFamily="18" charset="0"/>
              </a:rPr>
              <a:t> Nam </a:t>
            </a:r>
            <a:r>
              <a:rPr lang="en-US" sz="2000" dirty="0" err="1">
                <a:latin typeface="Cambria" panose="02040503050406030204" pitchFamily="18" charset="0"/>
                <a:ea typeface="Cambria" panose="02040503050406030204" pitchFamily="18" charset="0"/>
              </a:rPr>
              <a:t>chưa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áp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thể</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áp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dụng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công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nghệ</a:t>
            </a:r>
            <a:r>
              <a:rPr lang="en-US" sz="2000" dirty="0">
                <a:latin typeface="Cambria" panose="02040503050406030204" pitchFamily="18" charset="0"/>
                <a:ea typeface="Cambria" panose="02040503050406030204" pitchFamily="18" charset="0"/>
              </a:rPr>
              <a:t> 3D </a:t>
            </a:r>
            <a:r>
              <a:rPr lang="en-US" sz="2000" dirty="0" err="1">
                <a:latin typeface="Cambria" panose="02040503050406030204" pitchFamily="18" charset="0"/>
                <a:ea typeface="Cambria" panose="02040503050406030204" pitchFamily="18" charset="0"/>
              </a:rPr>
              <a:t>hoàn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toàn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vào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trong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tạo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để</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tạo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vỏ</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tàu</a:t>
            </a:r>
            <a:r>
              <a:rPr lang="en-US" sz="2000" dirty="0">
                <a:latin typeface="Cambria" panose="02040503050406030204" pitchFamily="18" charset="0"/>
                <a:ea typeface="Cambria" panose="02040503050406030204" pitchFamily="18" charset="0"/>
              </a:rPr>
              <a:t> FRP </a:t>
            </a:r>
            <a:r>
              <a:rPr lang="en-US" sz="2000" dirty="0" err="1">
                <a:latin typeface="Cambria" panose="02040503050406030204" pitchFamily="18" charset="0"/>
                <a:ea typeface="Cambria" panose="02040503050406030204" pitchFamily="18" charset="0"/>
              </a:rPr>
              <a:t>cỡ</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nhỏ</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được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Với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kích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thước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máy</a:t>
            </a:r>
            <a:r>
              <a:rPr lang="en-US" sz="2000" dirty="0">
                <a:latin typeface="Cambria" panose="02040503050406030204" pitchFamily="18" charset="0"/>
                <a:ea typeface="Cambria" panose="02040503050406030204" pitchFamily="18" charset="0"/>
              </a:rPr>
              <a:t> in </a:t>
            </a:r>
            <a:r>
              <a:rPr lang="en-US" sz="2000" dirty="0" err="1">
                <a:latin typeface="Cambria" panose="02040503050406030204" pitchFamily="18" charset="0"/>
                <a:ea typeface="Cambria" panose="02040503050406030204" pitchFamily="18" charset="0"/>
              </a:rPr>
              <a:t>hiện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có</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cần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phải</a:t>
            </a:r>
            <a:r>
              <a:rPr lang="en-US" sz="2000" dirty="0">
                <a:latin typeface="Cambria" panose="02040503050406030204" pitchFamily="18" charset="0"/>
                <a:ea typeface="Cambria" panose="02040503050406030204" pitchFamily="18" charset="0"/>
              </a:rPr>
              <a:t> chia </a:t>
            </a:r>
            <a:r>
              <a:rPr lang="en-US" sz="2000" dirty="0" err="1">
                <a:latin typeface="Cambria" panose="02040503050406030204" pitchFamily="18" charset="0"/>
                <a:ea typeface="Cambria" panose="02040503050406030204" pitchFamily="18" charset="0"/>
              </a:rPr>
              <a:t>nhỏ</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tàu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ra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để</a:t>
            </a:r>
            <a:r>
              <a:rPr lang="en-US" sz="2000" dirty="0">
                <a:latin typeface="Cambria" panose="02040503050406030204" pitchFamily="18" charset="0"/>
                <a:ea typeface="Cambria" panose="02040503050406030204" pitchFamily="18" charset="0"/>
              </a:rPr>
              <a:t> in, </a:t>
            </a:r>
            <a:r>
              <a:rPr lang="en-US" sz="2000" dirty="0" err="1">
                <a:latin typeface="Cambria" panose="02040503050406030204" pitchFamily="18" charset="0"/>
                <a:ea typeface="Cambria" panose="02040503050406030204" pitchFamily="18" charset="0"/>
              </a:rPr>
              <a:t>từ</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đó</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dẫn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đến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sai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số</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lắp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ráp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tấm</a:t>
            </a:r>
            <a:r>
              <a:rPr lang="en-US" sz="2000" dirty="0">
                <a:latin typeface="Cambria" panose="02040503050406030204" pitchFamily="18" charset="0"/>
                <a:ea typeface="Cambria" panose="02040503050406030204" pitchFamily="18" charset="0"/>
              </a:rPr>
              <a:t> in </a:t>
            </a:r>
            <a:r>
              <a:rPr lang="en-US" sz="2000" dirty="0" err="1">
                <a:latin typeface="Cambria" panose="02040503050406030204" pitchFamily="18" charset="0"/>
                <a:ea typeface="Cambria" panose="02040503050406030204" pitchFamily="18" charset="0"/>
              </a:rPr>
              <a:t>lại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với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nhau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cần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mất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thời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gian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sử</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lý</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sai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số</a:t>
            </a:r>
            <a:r>
              <a:rPr lang="en-US" sz="2000" dirty="0">
                <a:latin typeface="Cambria" panose="02040503050406030204" pitchFamily="18" charset="0"/>
                <a:ea typeface="Cambria" panose="02040503050406030204" pitchFamily="18" charset="0"/>
              </a:rPr>
              <a:t> , </a:t>
            </a:r>
            <a:r>
              <a:rPr lang="en-US" sz="2000" dirty="0" err="1">
                <a:latin typeface="Cambria" panose="02040503050406030204" pitchFamily="18" charset="0"/>
                <a:ea typeface="Cambria" panose="02040503050406030204" pitchFamily="18" charset="0"/>
              </a:rPr>
              <a:t>bề</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mặt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tấm</a:t>
            </a:r>
            <a:r>
              <a:rPr lang="en-US" sz="2000" dirty="0">
                <a:latin typeface="Cambria" panose="02040503050406030204" pitchFamily="18" charset="0"/>
                <a:ea typeface="Cambria" panose="02040503050406030204" pitchFamily="18" charset="0"/>
              </a:rPr>
              <a:t> in. Do </a:t>
            </a:r>
            <a:r>
              <a:rPr lang="en-US" sz="2000" dirty="0" err="1">
                <a:latin typeface="Cambria" panose="02040503050406030204" pitchFamily="18" charset="0"/>
                <a:ea typeface="Cambria" panose="02040503050406030204" pitchFamily="18" charset="0"/>
              </a:rPr>
              <a:t>đó</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việc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hợp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công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nghệ</a:t>
            </a:r>
            <a:r>
              <a:rPr lang="en-US" sz="2000" dirty="0">
                <a:latin typeface="Cambria" panose="02040503050406030204" pitchFamily="18" charset="0"/>
                <a:ea typeface="Cambria" panose="02040503050406030204" pitchFamily="18" charset="0"/>
              </a:rPr>
              <a:t> in 3D </a:t>
            </a:r>
            <a:r>
              <a:rPr lang="en-US" sz="2000" dirty="0" err="1">
                <a:latin typeface="Cambria" panose="02040503050406030204" pitchFamily="18" charset="0"/>
                <a:ea typeface="Cambria" panose="02040503050406030204" pitchFamily="18" charset="0"/>
              </a:rPr>
              <a:t>tiên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tiến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công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nghệ</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truyền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thống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để</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tạo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chỉ</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giảm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được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từ</a:t>
            </a:r>
            <a:r>
              <a:rPr lang="en-US" sz="2000" dirty="0">
                <a:latin typeface="Cambria" panose="02040503050406030204" pitchFamily="18" charset="0"/>
                <a:ea typeface="Cambria" panose="02040503050406030204" pitchFamily="18" charset="0"/>
              </a:rPr>
              <a:t> 20% </a:t>
            </a:r>
            <a:r>
              <a:rPr lang="en-US" sz="2000" dirty="0" err="1">
                <a:latin typeface="Cambria" panose="02040503050406030204" pitchFamily="18" charset="0"/>
                <a:ea typeface="Cambria" panose="02040503050406030204" pitchFamily="18" charset="0"/>
              </a:rPr>
              <a:t>đến</a:t>
            </a:r>
            <a:r>
              <a:rPr lang="en-US" sz="2000" dirty="0">
                <a:latin typeface="Cambria" panose="02040503050406030204" pitchFamily="18" charset="0"/>
                <a:ea typeface="Cambria" panose="02040503050406030204" pitchFamily="18" charset="0"/>
              </a:rPr>
              <a:t> 40% </a:t>
            </a:r>
            <a:r>
              <a:rPr lang="en-US" sz="2000" dirty="0" err="1">
                <a:latin typeface="Cambria" panose="02040503050406030204" pitchFamily="18" charset="0"/>
                <a:ea typeface="Cambria" panose="02040503050406030204" pitchFamily="18" charset="0"/>
              </a:rPr>
              <a:t>thời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gian</a:t>
            </a:r>
            <a:r>
              <a:rPr lang="en-US" sz="2000" dirty="0">
                <a:latin typeface="Cambria" panose="02040503050406030204" pitchFamily="18" charset="0"/>
                <a:ea typeface="Cambria" panose="02040503050406030204" pitchFamily="18" charset="0"/>
              </a:rPr>
              <a:t> so </a:t>
            </a:r>
            <a:r>
              <a:rPr lang="en-US" sz="2000" dirty="0" err="1">
                <a:latin typeface="Cambria" panose="02040503050406030204" pitchFamily="18" charset="0"/>
                <a:ea typeface="Cambria" panose="02040503050406030204" pitchFamily="18" charset="0"/>
              </a:rPr>
              <a:t>với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việc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chế</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tạo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khuôn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hoàn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toàn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bằng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công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nghệ</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truyền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thống</a:t>
            </a:r>
            <a:r>
              <a:rPr lang="en-US" sz="2000" dirty="0">
                <a:latin typeface="Cambria" panose="02040503050406030204" pitchFamily="18" charset="0"/>
                <a:ea typeface="Cambria" panose="02040503050406030204" pitchFamily="18" charset="0"/>
              </a:rPr>
              <a:t>.</a:t>
            </a:r>
          </a:p>
          <a:p>
            <a:pPr algn="just">
              <a:buFont typeface="Wingdings" panose="05000000000000000000" pitchFamily="2" charset="2"/>
              <a:buChar char="Ø"/>
            </a:pPr>
            <a:r>
              <a:rPr lang="en-US" sz="2000" dirty="0" err="1">
                <a:latin typeface="Cambria" panose="02040503050406030204" pitchFamily="18" charset="0"/>
                <a:ea typeface="Cambria" panose="02040503050406030204" pitchFamily="18" charset="0"/>
              </a:rPr>
              <a:t>Bề</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mặt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sản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phẩm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của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công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nghệ</a:t>
            </a:r>
            <a:r>
              <a:rPr lang="en-US" sz="2000" dirty="0">
                <a:latin typeface="Cambria" panose="02040503050406030204" pitchFamily="18" charset="0"/>
                <a:ea typeface="Cambria" panose="02040503050406030204" pitchFamily="18" charset="0"/>
              </a:rPr>
              <a:t> in 3D FDM </a:t>
            </a:r>
            <a:r>
              <a:rPr lang="en-US" sz="2000" dirty="0" err="1">
                <a:latin typeface="Cambria" panose="02040503050406030204" pitchFamily="18" charset="0"/>
                <a:ea typeface="Cambria" panose="02040503050406030204" pitchFamily="18" charset="0"/>
              </a:rPr>
              <a:t>với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vật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liệu</a:t>
            </a:r>
            <a:r>
              <a:rPr lang="en-US" sz="2000" dirty="0">
                <a:latin typeface="Cambria" panose="02040503050406030204" pitchFamily="18" charset="0"/>
                <a:ea typeface="Cambria" panose="02040503050406030204" pitchFamily="18" charset="0"/>
              </a:rPr>
              <a:t> in PLA </a:t>
            </a:r>
            <a:r>
              <a:rPr lang="en-US" sz="2000" dirty="0" err="1">
                <a:latin typeface="Cambria" panose="02040503050406030204" pitchFamily="18" charset="0"/>
                <a:ea typeface="Cambria" panose="02040503050406030204" pitchFamily="18" charset="0"/>
              </a:rPr>
              <a:t>chưa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được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mịn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sáng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bóng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nên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cần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mất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thêm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một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khoảng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thời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gian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để</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đánh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bóng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xử</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lý</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bề</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mặt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đây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cũng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điểm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yếu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của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công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nghệ</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nghệ</a:t>
            </a:r>
            <a:r>
              <a:rPr lang="en-US" sz="2000" dirty="0">
                <a:latin typeface="Cambria" panose="02040503050406030204" pitchFamily="18" charset="0"/>
                <a:ea typeface="Cambria" panose="02040503050406030204" pitchFamily="18" charset="0"/>
              </a:rPr>
              <a:t> in 3D FDM</a:t>
            </a:r>
            <a:r>
              <a:rPr lang="en-US" sz="2000" dirty="0" smtClean="0">
                <a:latin typeface="Cambria" panose="02040503050406030204" pitchFamily="18" charset="0"/>
                <a:ea typeface="Cambria" panose="02040503050406030204" pitchFamily="18" charset="0"/>
              </a:rPr>
              <a:t>.</a:t>
            </a:r>
            <a:endParaRPr lang="en-US" sz="2000" dirty="0">
              <a:latin typeface="Cambria" panose="02040503050406030204" pitchFamily="18" charset="0"/>
              <a:ea typeface="Cambria" panose="02040503050406030204" pitchFamily="18" charset="0"/>
            </a:endParaRPr>
          </a:p>
          <a:p>
            <a:pPr marL="0" indent="0" algn="just">
              <a:lnSpc>
                <a:spcPct val="100000"/>
              </a:lnSpc>
              <a:spcBef>
                <a:spcPts val="0"/>
              </a:spcBef>
              <a:buNone/>
            </a:pPr>
            <a:endParaRPr lang="en-US" sz="2000" dirty="0">
              <a:latin typeface="Cambria" panose="02040503050406030204" pitchFamily="18" charset="0"/>
              <a:ea typeface="Cambria" panose="02040503050406030204" pitchFamily="18" charset="0"/>
              <a:cs typeface="Times New Roman" panose="02020603050405020304" pitchFamily="18" charset="0"/>
            </a:endParaRPr>
          </a:p>
          <a:p>
            <a:pPr marL="228600" lvl="1" algn="just">
              <a:lnSpc>
                <a:spcPct val="100000"/>
              </a:lnSpc>
              <a:spcBef>
                <a:spcPts val="0"/>
              </a:spcBef>
            </a:pPr>
            <a:endParaRPr lang="en-US" sz="2000" dirty="0">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595291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11990F-4BF0-54A3-60DE-5A01F7D3C0DC}"/>
              </a:ext>
            </a:extLst>
          </p:cNvPr>
          <p:cNvSpPr/>
          <p:nvPr/>
        </p:nvSpPr>
        <p:spPr>
          <a:xfrm>
            <a:off x="0" y="0"/>
            <a:ext cx="6096000" cy="2371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5A9045-492D-0BCD-2764-6DF30C16A6CD}"/>
              </a:ext>
            </a:extLst>
          </p:cNvPr>
          <p:cNvSpPr/>
          <p:nvPr/>
        </p:nvSpPr>
        <p:spPr>
          <a:xfrm>
            <a:off x="0" y="13738"/>
            <a:ext cx="123444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825114DF-7015-A4E5-3570-B3B4D50A1F54}"/>
              </a:ext>
            </a:extLst>
          </p:cNvPr>
          <p:cNvSpPr/>
          <p:nvPr/>
        </p:nvSpPr>
        <p:spPr>
          <a:xfrm>
            <a:off x="264516" y="322987"/>
            <a:ext cx="5413473"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15">
            <a:extLst>
              <a:ext uri="{FF2B5EF4-FFF2-40B4-BE49-F238E27FC236}">
                <a16:creationId xmlns:a16="http://schemas.microsoft.com/office/drawing/2014/main" id="{79B26C9F-381B-B38A-0256-05516E21BF35}"/>
              </a:ext>
            </a:extLst>
          </p:cNvPr>
          <p:cNvSpPr>
            <a:spLocks noChangeArrowheads="1"/>
          </p:cNvSpPr>
          <p:nvPr/>
        </p:nvSpPr>
        <p:spPr bwMode="auto">
          <a:xfrm>
            <a:off x="286294" y="322987"/>
            <a:ext cx="5523411"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GB" sz="2500" b="1" dirty="0">
                <a:solidFill>
                  <a:schemeClr val="bg1"/>
                </a:solidFill>
                <a:latin typeface="Cambria" panose="02040503050406030204" pitchFamily="18" charset="0"/>
                <a:ea typeface="Cambria" panose="02040503050406030204" pitchFamily="18" charset="0"/>
                <a:cs typeface="Arial" panose="020B0604020202020204" pitchFamily="34" charset="0"/>
              </a:rPr>
              <a:t>V. ĐÁNH GIÁ VÀ KẾT LUẬN</a:t>
            </a:r>
            <a:endPar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cxnSp>
        <p:nvCxnSpPr>
          <p:cNvPr id="12" name="Straight Connector 11">
            <a:extLst>
              <a:ext uri="{FF2B5EF4-FFF2-40B4-BE49-F238E27FC236}">
                <a16:creationId xmlns:a16="http://schemas.microsoft.com/office/drawing/2014/main" id="{59FF3DBA-E58D-F129-E10A-6CF6F99991C5}"/>
              </a:ext>
            </a:extLst>
          </p:cNvPr>
          <p:cNvCxnSpPr>
            <a:cxnSpLocks/>
          </p:cNvCxnSpPr>
          <p:nvPr/>
        </p:nvCxnSpPr>
        <p:spPr>
          <a:xfrm>
            <a:off x="264516" y="965200"/>
            <a:ext cx="11317884" cy="0"/>
          </a:xfrm>
          <a:prstGeom prst="line">
            <a:avLst/>
          </a:prstGeom>
          <a:ln w="38100">
            <a:solidFill>
              <a:srgbClr val="15848B"/>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CCD50FD-6889-4AB8-A389-0A435EBB1A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6571" t="40808" r="16364" b="43636"/>
          <a:stretch/>
        </p:blipFill>
        <p:spPr>
          <a:xfrm>
            <a:off x="9321735" y="279956"/>
            <a:ext cx="2385356" cy="563116"/>
          </a:xfrm>
          <a:prstGeom prst="rect">
            <a:avLst/>
          </a:prstGeom>
        </p:spPr>
      </p:pic>
      <p:sp>
        <p:nvSpPr>
          <p:cNvPr id="10" name="Content Placeholder 2"/>
          <p:cNvSpPr>
            <a:spLocks noGrp="1"/>
          </p:cNvSpPr>
          <p:nvPr>
            <p:ph idx="1"/>
          </p:nvPr>
        </p:nvSpPr>
        <p:spPr>
          <a:xfrm>
            <a:off x="216612" y="1061491"/>
            <a:ext cx="11317884" cy="5037276"/>
          </a:xfrm>
        </p:spPr>
        <p:txBody>
          <a:bodyPr wrap="square">
            <a:spAutoFit/>
          </a:bodyPr>
          <a:lstStyle/>
          <a:p>
            <a:pPr marL="0" indent="0" algn="just">
              <a:buNone/>
            </a:pPr>
            <a:r>
              <a:rPr lang="en-US" sz="2000" b="1" dirty="0" smtClean="0">
                <a:latin typeface="Cambria" panose="02040503050406030204" pitchFamily="18" charset="0"/>
                <a:ea typeface="Cambria" panose="02040503050406030204" pitchFamily="18" charset="0"/>
                <a:cs typeface="Times New Roman" panose="02020603050405020304" pitchFamily="18" charset="0"/>
              </a:rPr>
              <a:t>2.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Kết</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luận</a:t>
            </a:r>
            <a:r>
              <a:rPr lang="en-US" sz="2000" b="1" dirty="0" smtClean="0">
                <a:latin typeface="Cambria" panose="02040503050406030204" pitchFamily="18" charset="0"/>
                <a:ea typeface="Cambria" panose="02040503050406030204" pitchFamily="18" charset="0"/>
                <a:cs typeface="Times New Roman" panose="02020603050405020304" pitchFamily="18" charset="0"/>
              </a:rPr>
              <a:t>:</a:t>
            </a:r>
          </a:p>
          <a:p>
            <a:pPr marL="342900" indent="-342900" algn="just">
              <a:buFont typeface="Wingdings" panose="05000000000000000000" pitchFamily="2" charset="2"/>
              <a:buChar char="Ø"/>
            </a:pPr>
            <a:r>
              <a:rPr lang="en-US" sz="2000" dirty="0" err="1" smtClean="0">
                <a:latin typeface="Cambria" panose="02040503050406030204" pitchFamily="18" charset="0"/>
                <a:ea typeface="Cambria" panose="02040503050406030204" pitchFamily="18" charset="0"/>
                <a:cs typeface="Times New Roman" panose="02020603050405020304" pitchFamily="18" charset="0"/>
              </a:rPr>
              <a:t>Nghiên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cứu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đã</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thành</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đưa</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ra</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phương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án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lắp</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tấm</a:t>
            </a:r>
            <a:r>
              <a:rPr lang="en-US" sz="2000" dirty="0">
                <a:latin typeface="Cambria" panose="02040503050406030204" pitchFamily="18" charset="0"/>
                <a:ea typeface="Cambria" panose="02040503050406030204" pitchFamily="18" charset="0"/>
                <a:cs typeface="Times New Roman" panose="02020603050405020304" pitchFamily="18" charset="0"/>
              </a:rPr>
              <a:t> in 3D </a:t>
            </a:r>
            <a:r>
              <a:rPr lang="en-US" sz="2000" dirty="0" err="1">
                <a:latin typeface="Cambria" panose="02040503050406030204" pitchFamily="18" charset="0"/>
                <a:ea typeface="Cambria" panose="02040503050406030204" pitchFamily="18" charset="0"/>
                <a:cs typeface="Times New Roman" panose="02020603050405020304" pitchFamily="18" charset="0"/>
              </a:rPr>
              <a:t>bằng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in FDM </a:t>
            </a:r>
            <a:r>
              <a:rPr lang="en-US" sz="2000" dirty="0" err="1">
                <a:latin typeface="Cambria" panose="02040503050406030204" pitchFamily="18" charset="0"/>
                <a:ea typeface="Cambria" panose="02040503050406030204" pitchFamily="18" charset="0"/>
                <a:cs typeface="Times New Roman" panose="02020603050405020304" pitchFamily="18" charset="0"/>
              </a:rPr>
              <a:t>vào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chế</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tạo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khuôn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phục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vụ</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trong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chế</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tạo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vỏ</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tàu</a:t>
            </a:r>
            <a:r>
              <a:rPr lang="en-US" sz="2000" dirty="0">
                <a:latin typeface="Cambria" panose="02040503050406030204" pitchFamily="18" charset="0"/>
                <a:ea typeface="Cambria" panose="02040503050406030204" pitchFamily="18" charset="0"/>
                <a:cs typeface="Times New Roman" panose="02020603050405020304" pitchFamily="18" charset="0"/>
              </a:rPr>
              <a:t> FRP </a:t>
            </a:r>
            <a:r>
              <a:rPr lang="en-US" sz="2000" dirty="0" err="1">
                <a:latin typeface="Cambria" panose="02040503050406030204" pitchFamily="18" charset="0"/>
                <a:ea typeface="Cambria" panose="02040503050406030204" pitchFamily="18" charset="0"/>
                <a:cs typeface="Times New Roman" panose="02020603050405020304" pitchFamily="18" charset="0"/>
              </a:rPr>
              <a:t>cỡ</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nhỏ</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với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kích</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thước</a:t>
            </a:r>
            <a:r>
              <a:rPr lang="en-US" sz="2000" dirty="0">
                <a:latin typeface="Cambria" panose="02040503050406030204" pitchFamily="18" charset="0"/>
                <a:ea typeface="Cambria" panose="02040503050406030204" pitchFamily="18" charset="0"/>
                <a:cs typeface="Times New Roman" panose="02020603050405020304" pitchFamily="18" charset="0"/>
              </a:rPr>
              <a:t> L= 2.910 m, B=1.203m, d= 0.165m. </a:t>
            </a:r>
            <a:r>
              <a:rPr lang="en-US" sz="2000" dirty="0" err="1">
                <a:latin typeface="Cambria" panose="02040503050406030204" pitchFamily="18" charset="0"/>
                <a:ea typeface="Cambria" panose="02040503050406030204" pitchFamily="18" charset="0"/>
                <a:cs typeface="Times New Roman" panose="02020603050405020304" pitchFamily="18" charset="0"/>
              </a:rPr>
              <a:t>Với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việc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sử</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dụng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in 3D FDM </a:t>
            </a:r>
            <a:r>
              <a:rPr lang="en-US" sz="2000" dirty="0" err="1">
                <a:latin typeface="Cambria" panose="02040503050406030204" pitchFamily="18" charset="0"/>
                <a:ea typeface="Cambria" panose="02040503050406030204" pitchFamily="18" charset="0"/>
                <a:cs typeface="Times New Roman" panose="02020603050405020304" pitchFamily="18" charset="0"/>
              </a:rPr>
              <a:t>và</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vật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liệu</a:t>
            </a:r>
            <a:r>
              <a:rPr lang="en-US" sz="2000" dirty="0">
                <a:latin typeface="Cambria" panose="02040503050406030204" pitchFamily="18" charset="0"/>
                <a:ea typeface="Cambria" panose="02040503050406030204" pitchFamily="18" charset="0"/>
                <a:cs typeface="Times New Roman" panose="02020603050405020304" pitchFamily="18" charset="0"/>
              </a:rPr>
              <a:t> in </a:t>
            </a:r>
            <a:r>
              <a:rPr lang="en-US" sz="2000" dirty="0" err="1">
                <a:latin typeface="Cambria" panose="02040503050406030204" pitchFamily="18" charset="0"/>
                <a:ea typeface="Cambria" panose="02040503050406030204" pitchFamily="18" charset="0"/>
                <a:cs typeface="Times New Roman" panose="02020603050405020304" pitchFamily="18" charset="0"/>
              </a:rPr>
              <a:t>là</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nhựa</a:t>
            </a:r>
            <a:r>
              <a:rPr lang="en-US" sz="2000" dirty="0">
                <a:latin typeface="Cambria" panose="02040503050406030204" pitchFamily="18" charset="0"/>
                <a:ea typeface="Cambria" panose="02040503050406030204" pitchFamily="18" charset="0"/>
                <a:cs typeface="Times New Roman" panose="02020603050405020304" pitchFamily="18" charset="0"/>
              </a:rPr>
              <a:t> PLA </a:t>
            </a:r>
            <a:r>
              <a:rPr lang="en-US" sz="2000" dirty="0" err="1">
                <a:latin typeface="Cambria" panose="02040503050406030204" pitchFamily="18" charset="0"/>
                <a:ea typeface="Cambria" panose="02040503050406030204" pitchFamily="18" charset="0"/>
                <a:cs typeface="Times New Roman" panose="02020603050405020304" pitchFamily="18" charset="0"/>
              </a:rPr>
              <a:t>đã</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giảm</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gần</a:t>
            </a:r>
            <a:r>
              <a:rPr lang="en-US" sz="2000" dirty="0">
                <a:latin typeface="Cambria" panose="02040503050406030204" pitchFamily="18" charset="0"/>
                <a:ea typeface="Cambria" panose="02040503050406030204" pitchFamily="18" charset="0"/>
                <a:cs typeface="Times New Roman" panose="02020603050405020304" pitchFamily="18" charset="0"/>
              </a:rPr>
              <a:t> 5 </a:t>
            </a:r>
            <a:r>
              <a:rPr lang="en-US" sz="2000" dirty="0" err="1">
                <a:latin typeface="Cambria" panose="02040503050406030204" pitchFamily="18" charset="0"/>
                <a:ea typeface="Cambria" panose="02040503050406030204" pitchFamily="18" charset="0"/>
                <a:cs typeface="Times New Roman" panose="02020603050405020304" pitchFamily="18" charset="0"/>
              </a:rPr>
              <a:t>lần</a:t>
            </a:r>
            <a:r>
              <a:rPr lang="en-US" sz="2000" dirty="0">
                <a:latin typeface="Cambria" panose="02040503050406030204" pitchFamily="18" charset="0"/>
                <a:ea typeface="Cambria" panose="02040503050406030204" pitchFamily="18" charset="0"/>
                <a:cs typeface="Times New Roman" panose="02020603050405020304" pitchFamily="18" charset="0"/>
              </a:rPr>
              <a:t> so </a:t>
            </a:r>
            <a:r>
              <a:rPr lang="en-US" sz="2000" dirty="0" err="1">
                <a:latin typeface="Cambria" panose="02040503050406030204" pitchFamily="18" charset="0"/>
                <a:ea typeface="Cambria" panose="02040503050406030204" pitchFamily="18" charset="0"/>
                <a:cs typeface="Times New Roman" panose="02020603050405020304" pitchFamily="18" charset="0"/>
              </a:rPr>
              <a:t>với</a:t>
            </a:r>
            <a:r>
              <a:rPr lang="en-US" sz="2000" dirty="0">
                <a:latin typeface="Cambria" panose="02040503050406030204" pitchFamily="18" charset="0"/>
                <a:ea typeface="Cambria" panose="02040503050406030204" pitchFamily="18" charset="0"/>
                <a:cs typeface="Times New Roman" panose="02020603050405020304" pitchFamily="18" charset="0"/>
              </a:rPr>
              <a:t> chi </a:t>
            </a:r>
            <a:r>
              <a:rPr lang="en-US" sz="2000" dirty="0" err="1">
                <a:latin typeface="Cambria" panose="02040503050406030204" pitchFamily="18" charset="0"/>
                <a:ea typeface="Cambria" panose="02040503050406030204" pitchFamily="18" charset="0"/>
                <a:cs typeface="Times New Roman" panose="02020603050405020304" pitchFamily="18" charset="0"/>
              </a:rPr>
              <a:t>phí</a:t>
            </a:r>
            <a:r>
              <a:rPr lang="en-US" sz="2000" dirty="0">
                <a:latin typeface="Cambria" panose="02040503050406030204" pitchFamily="18" charset="0"/>
                <a:ea typeface="Cambria" panose="02040503050406030204" pitchFamily="18" charset="0"/>
                <a:cs typeface="Times New Roman" panose="02020603050405020304" pitchFamily="18" charset="0"/>
              </a:rPr>
              <a:t> in 3D </a:t>
            </a:r>
            <a:r>
              <a:rPr lang="en-US" sz="2000" dirty="0" err="1">
                <a:latin typeface="Cambria" panose="02040503050406030204" pitchFamily="18" charset="0"/>
                <a:ea typeface="Cambria" panose="02040503050406030204" pitchFamily="18" charset="0"/>
                <a:cs typeface="Times New Roman" panose="02020603050405020304" pitchFamily="18" charset="0"/>
              </a:rPr>
              <a:t>bằng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SLA </a:t>
            </a:r>
            <a:r>
              <a:rPr lang="en-US" sz="2000" dirty="0" err="1">
                <a:latin typeface="Cambria" panose="02040503050406030204" pitchFamily="18" charset="0"/>
                <a:ea typeface="Cambria" panose="02040503050406030204" pitchFamily="18" charset="0"/>
                <a:cs typeface="Times New Roman" panose="02020603050405020304" pitchFamily="18" charset="0"/>
              </a:rPr>
              <a:t>sử</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dụng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nhựa</a:t>
            </a:r>
            <a:r>
              <a:rPr lang="en-US" sz="2000" dirty="0">
                <a:latin typeface="Cambria" panose="02040503050406030204" pitchFamily="18" charset="0"/>
                <a:ea typeface="Cambria" panose="02040503050406030204" pitchFamily="18" charset="0"/>
                <a:cs typeface="Times New Roman" panose="02020603050405020304" pitchFamily="18" charset="0"/>
              </a:rPr>
              <a:t> resin</a:t>
            </a:r>
            <a:r>
              <a:rPr lang="en-US" sz="2000" dirty="0" smtClean="0">
                <a:latin typeface="Cambria" panose="02040503050406030204" pitchFamily="18" charset="0"/>
                <a:ea typeface="Cambria" panose="02040503050406030204" pitchFamily="18" charset="0"/>
                <a:cs typeface="Times New Roman" panose="02020603050405020304" pitchFamily="18" charset="0"/>
              </a:rPr>
              <a:t>.</a:t>
            </a:r>
          </a:p>
          <a:p>
            <a:pPr marL="342900" indent="-342900" algn="just">
              <a:buFont typeface="Wingdings" panose="05000000000000000000" pitchFamily="2" charset="2"/>
              <a:buChar char="Ø"/>
            </a:pPr>
            <a:r>
              <a:rPr lang="en-US" sz="2000" dirty="0" err="1">
                <a:latin typeface="Cambria" panose="02040503050406030204" pitchFamily="18" charset="0"/>
                <a:ea typeface="Cambria" panose="02040503050406030204" pitchFamily="18" charset="0"/>
                <a:cs typeface="Times New Roman" panose="02020603050405020304" pitchFamily="18" charset="0"/>
              </a:rPr>
              <a:t>Với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việc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kết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hợp</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giữa</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in 3D </a:t>
            </a:r>
            <a:r>
              <a:rPr lang="en-US" sz="2000" dirty="0" err="1">
                <a:latin typeface="Cambria" panose="02040503050406030204" pitchFamily="18" charset="0"/>
                <a:ea typeface="Cambria" panose="02040503050406030204" pitchFamily="18" charset="0"/>
                <a:cs typeface="Times New Roman" panose="02020603050405020304" pitchFamily="18" charset="0"/>
              </a:rPr>
              <a:t>tiên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tiến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và</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truyền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thống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đã</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rút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ngắn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được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thời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gian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chế</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tạo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khuôn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vỏ</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tàu</a:t>
            </a:r>
            <a:r>
              <a:rPr lang="en-US" sz="2000" dirty="0">
                <a:latin typeface="Cambria" panose="02040503050406030204" pitchFamily="18" charset="0"/>
                <a:ea typeface="Cambria" panose="02040503050406030204" pitchFamily="18" charset="0"/>
                <a:cs typeface="Times New Roman" panose="02020603050405020304" pitchFamily="18" charset="0"/>
              </a:rPr>
              <a:t> FRP </a:t>
            </a:r>
            <a:r>
              <a:rPr lang="en-US" sz="2000" dirty="0" err="1">
                <a:latin typeface="Cambria" panose="02040503050406030204" pitchFamily="18" charset="0"/>
                <a:ea typeface="Cambria" panose="02040503050406030204" pitchFamily="18" charset="0"/>
                <a:cs typeface="Times New Roman" panose="02020603050405020304" pitchFamily="18" charset="0"/>
              </a:rPr>
              <a:t>cỡ</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nhỏ</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giúp</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giảm</a:t>
            </a:r>
            <a:r>
              <a:rPr lang="en-US" sz="2000" dirty="0">
                <a:latin typeface="Cambria" panose="02040503050406030204" pitchFamily="18" charset="0"/>
                <a:ea typeface="Cambria" panose="02040503050406030204" pitchFamily="18" charset="0"/>
                <a:cs typeface="Times New Roman" panose="02020603050405020304" pitchFamily="18" charset="0"/>
              </a:rPr>
              <a:t> chi </a:t>
            </a:r>
            <a:r>
              <a:rPr lang="en-US" sz="2000" dirty="0" err="1">
                <a:latin typeface="Cambria" panose="02040503050406030204" pitchFamily="18" charset="0"/>
                <a:ea typeface="Cambria" panose="02040503050406030204" pitchFamily="18" charset="0"/>
                <a:cs typeface="Times New Roman" panose="02020603050405020304" pitchFamily="18" charset="0"/>
              </a:rPr>
              <a:t>phí</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sản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xuất</a:t>
            </a:r>
            <a:r>
              <a:rPr lang="en-US" sz="2000" dirty="0">
                <a:latin typeface="Cambria" panose="02040503050406030204" pitchFamily="18" charset="0"/>
                <a:ea typeface="Cambria" panose="02040503050406030204" pitchFamily="18" charset="0"/>
                <a:cs typeface="Times New Roman" panose="02020603050405020304" pitchFamily="18" charset="0"/>
              </a:rPr>
              <a:t>. Qua </a:t>
            </a:r>
            <a:r>
              <a:rPr lang="en-US" sz="2000" dirty="0" err="1">
                <a:latin typeface="Cambria" panose="02040503050406030204" pitchFamily="18" charset="0"/>
                <a:ea typeface="Cambria" panose="02040503050406030204" pitchFamily="18" charset="0"/>
                <a:cs typeface="Times New Roman" panose="02020603050405020304" pitchFamily="18" charset="0"/>
              </a:rPr>
              <a:t>đó</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giúp</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đóng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tàu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bằng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vật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liệu</a:t>
            </a:r>
            <a:r>
              <a:rPr lang="en-US" sz="2000" dirty="0">
                <a:latin typeface="Cambria" panose="02040503050406030204" pitchFamily="18" charset="0"/>
                <a:ea typeface="Cambria" panose="02040503050406030204" pitchFamily="18" charset="0"/>
                <a:cs typeface="Times New Roman" panose="02020603050405020304" pitchFamily="18" charset="0"/>
              </a:rPr>
              <a:t> FRP </a:t>
            </a:r>
            <a:r>
              <a:rPr lang="en-US" sz="2000" dirty="0" err="1">
                <a:latin typeface="Cambria" panose="02040503050406030204" pitchFamily="18" charset="0"/>
                <a:ea typeface="Cambria" panose="02040503050406030204" pitchFamily="18" charset="0"/>
                <a:cs typeface="Times New Roman" panose="02020603050405020304" pitchFamily="18" charset="0"/>
              </a:rPr>
              <a:t>cỡ</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nhỏ</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tăng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khả</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năng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cạnh</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tranh</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với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các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vật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liệu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khác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như</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tàu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vỏ</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nhôm</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tàu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vỏ</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gỗ</a:t>
            </a:r>
            <a:r>
              <a:rPr lang="en-US" sz="2000" dirty="0" smtClean="0">
                <a:latin typeface="Cambria" panose="02040503050406030204" pitchFamily="18" charset="0"/>
                <a:ea typeface="Cambria" panose="02040503050406030204" pitchFamily="18" charset="0"/>
                <a:cs typeface="Times New Roman" panose="02020603050405020304" pitchFamily="18" charset="0"/>
              </a:rPr>
              <a:t>.</a:t>
            </a:r>
          </a:p>
          <a:p>
            <a:pPr marL="342900" indent="-342900" algn="just">
              <a:buFont typeface="Wingdings" panose="05000000000000000000" pitchFamily="2" charset="2"/>
              <a:buChar char="Ø"/>
            </a:pPr>
            <a:r>
              <a:rPr lang="en-US" sz="2000" dirty="0">
                <a:latin typeface="Cambria" panose="02040503050406030204" pitchFamily="18" charset="0"/>
                <a:ea typeface="Cambria" panose="02040503050406030204" pitchFamily="18" charset="0"/>
                <a:cs typeface="Times New Roman" panose="02020603050405020304" pitchFamily="18" charset="0"/>
              </a:rPr>
              <a:t>Qua </a:t>
            </a:r>
            <a:r>
              <a:rPr lang="en-US" sz="2000" dirty="0" err="1">
                <a:latin typeface="Cambria" panose="02040503050406030204" pitchFamily="18" charset="0"/>
                <a:ea typeface="Cambria" panose="02040503050406030204" pitchFamily="18" charset="0"/>
                <a:cs typeface="Times New Roman" panose="02020603050405020304" pitchFamily="18" charset="0"/>
              </a:rPr>
              <a:t>kết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quả</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nghiên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cứu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cũng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thấy</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được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việc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áp</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dụng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in 3D </a:t>
            </a:r>
            <a:r>
              <a:rPr lang="en-US" sz="2000" dirty="0" err="1">
                <a:latin typeface="Cambria" panose="02040503050406030204" pitchFamily="18" charset="0"/>
                <a:ea typeface="Cambria" panose="02040503050406030204" pitchFamily="18" charset="0"/>
                <a:cs typeface="Times New Roman" panose="02020603050405020304" pitchFamily="18" charset="0"/>
              </a:rPr>
              <a:t>chỉ</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thay</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thế</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một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phần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chứ</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chưa</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thể</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thay</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thế</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hoàn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toàn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việc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chế</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tạo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khuôn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vỏ</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tàu</a:t>
            </a:r>
            <a:r>
              <a:rPr lang="en-US" sz="2000" dirty="0">
                <a:latin typeface="Cambria" panose="02040503050406030204" pitchFamily="18" charset="0"/>
                <a:ea typeface="Cambria" panose="02040503050406030204" pitchFamily="18" charset="0"/>
                <a:cs typeface="Times New Roman" panose="02020603050405020304" pitchFamily="18" charset="0"/>
              </a:rPr>
              <a:t> FRP </a:t>
            </a:r>
            <a:r>
              <a:rPr lang="en-US" sz="2000" dirty="0" err="1">
                <a:latin typeface="Cambria" panose="02040503050406030204" pitchFamily="18" charset="0"/>
                <a:ea typeface="Cambria" panose="02040503050406030204" pitchFamily="18" charset="0"/>
                <a:cs typeface="Times New Roman" panose="02020603050405020304" pitchFamily="18" charset="0"/>
              </a:rPr>
              <a:t>cỡ</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nhỏ</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Kết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quả</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cũng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chỉ</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ra</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rằng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với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trang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thiết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bị</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hiện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có</a:t>
            </a:r>
            <a:r>
              <a:rPr lang="en-US" sz="2000" dirty="0">
                <a:latin typeface="Cambria" panose="02040503050406030204" pitchFamily="18" charset="0"/>
                <a:ea typeface="Cambria" panose="02040503050406030204" pitchFamily="18" charset="0"/>
                <a:cs typeface="Times New Roman" panose="02020603050405020304" pitchFamily="18" charset="0"/>
              </a:rPr>
              <a:t> ở </a:t>
            </a:r>
            <a:r>
              <a:rPr lang="en-US" sz="2000" dirty="0" err="1">
                <a:latin typeface="Cambria" panose="02040503050406030204" pitchFamily="18" charset="0"/>
                <a:ea typeface="Cambria" panose="02040503050406030204" pitchFamily="18" charset="0"/>
                <a:cs typeface="Times New Roman" panose="02020603050405020304" pitchFamily="18" charset="0"/>
              </a:rPr>
              <a:t>Việt</a:t>
            </a:r>
            <a:r>
              <a:rPr lang="en-US" sz="2000" dirty="0">
                <a:latin typeface="Cambria" panose="02040503050406030204" pitchFamily="18" charset="0"/>
                <a:ea typeface="Cambria" panose="02040503050406030204" pitchFamily="18" charset="0"/>
                <a:cs typeface="Times New Roman" panose="02020603050405020304" pitchFamily="18" charset="0"/>
              </a:rPr>
              <a:t> Nam </a:t>
            </a:r>
            <a:r>
              <a:rPr lang="en-US" sz="2000" dirty="0" err="1">
                <a:latin typeface="Cambria" panose="02040503050406030204" pitchFamily="18" charset="0"/>
                <a:ea typeface="Cambria" panose="02040503050406030204" pitchFamily="18" charset="0"/>
                <a:cs typeface="Times New Roman" panose="02020603050405020304" pitchFamily="18" charset="0"/>
              </a:rPr>
              <a:t>chưa</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thể</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áp</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dụng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in 3D </a:t>
            </a:r>
            <a:r>
              <a:rPr lang="en-US" sz="2000" dirty="0" err="1">
                <a:latin typeface="Cambria" panose="02040503050406030204" pitchFamily="18" charset="0"/>
                <a:ea typeface="Cambria" panose="02040503050406030204" pitchFamily="18" charset="0"/>
                <a:cs typeface="Times New Roman" panose="02020603050405020304" pitchFamily="18" charset="0"/>
              </a:rPr>
              <a:t>để</a:t>
            </a:r>
            <a:r>
              <a:rPr lang="en-US" sz="2000" dirty="0">
                <a:latin typeface="Cambria" panose="02040503050406030204" pitchFamily="18" charset="0"/>
                <a:ea typeface="Cambria" panose="02040503050406030204" pitchFamily="18" charset="0"/>
                <a:cs typeface="Times New Roman" panose="02020603050405020304" pitchFamily="18" charset="0"/>
              </a:rPr>
              <a:t> in </a:t>
            </a:r>
            <a:r>
              <a:rPr lang="en-US" sz="2000" dirty="0" err="1">
                <a:latin typeface="Cambria" panose="02040503050406030204" pitchFamily="18" charset="0"/>
                <a:ea typeface="Cambria" panose="02040503050406030204" pitchFamily="18" charset="0"/>
                <a:cs typeface="Times New Roman" panose="02020603050405020304" pitchFamily="18" charset="0"/>
              </a:rPr>
              <a:t>nguyên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một</a:t>
            </a:r>
            <a:r>
              <a:rPr lang="en-US" sz="2000" dirty="0">
                <a:latin typeface="Cambria" panose="02040503050406030204" pitchFamily="18" charset="0"/>
                <a:ea typeface="Cambria" panose="02040503050406030204" pitchFamily="18" charset="0"/>
                <a:cs typeface="Times New Roman" panose="02020603050405020304" pitchFamily="18" charset="0"/>
              </a:rPr>
              <a:t> con </a:t>
            </a:r>
            <a:r>
              <a:rPr lang="en-US" sz="2000" dirty="0" err="1">
                <a:latin typeface="Cambria" panose="02040503050406030204" pitchFamily="18" charset="0"/>
                <a:ea typeface="Cambria" panose="02040503050406030204" pitchFamily="18" charset="0"/>
                <a:cs typeface="Times New Roman" panose="02020603050405020304" pitchFamily="18" charset="0"/>
              </a:rPr>
              <a:t>tàu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với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tỷ</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lệ</a:t>
            </a:r>
            <a:r>
              <a:rPr lang="en-US" sz="2000" dirty="0">
                <a:latin typeface="Cambria" panose="02040503050406030204" pitchFamily="18" charset="0"/>
                <a:ea typeface="Cambria" panose="02040503050406030204" pitchFamily="18" charset="0"/>
                <a:cs typeface="Times New Roman" panose="02020603050405020304" pitchFamily="18" charset="0"/>
              </a:rPr>
              <a:t> 1:1. Cho </a:t>
            </a:r>
            <a:r>
              <a:rPr lang="en-US" sz="2000" dirty="0" err="1">
                <a:latin typeface="Cambria" panose="02040503050406030204" pitchFamily="18" charset="0"/>
                <a:ea typeface="Cambria" panose="02040503050406030204" pitchFamily="18" charset="0"/>
                <a:cs typeface="Times New Roman" panose="02020603050405020304" pitchFamily="18" charset="0"/>
              </a:rPr>
              <a:t>nên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nó</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cũng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chưa</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thể</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tối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ưu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hoàn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toàn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việc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rút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ngắn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thời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gian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chế</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tạo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tàu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vỏ</a:t>
            </a:r>
            <a:r>
              <a:rPr lang="en-US" sz="2000" dirty="0">
                <a:latin typeface="Cambria" panose="02040503050406030204" pitchFamily="18" charset="0"/>
                <a:ea typeface="Cambria" panose="02040503050406030204" pitchFamily="18" charset="0"/>
                <a:cs typeface="Times New Roman" panose="02020603050405020304" pitchFamily="18" charset="0"/>
              </a:rPr>
              <a:t> FRP </a:t>
            </a:r>
            <a:r>
              <a:rPr lang="en-US" sz="2000" dirty="0" err="1">
                <a:latin typeface="Cambria" panose="02040503050406030204" pitchFamily="18" charset="0"/>
                <a:ea typeface="Cambria" panose="02040503050406030204" pitchFamily="18" charset="0"/>
                <a:cs typeface="Times New Roman" panose="02020603050405020304" pitchFamily="18" charset="0"/>
              </a:rPr>
              <a:t>cỡ</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nhỏ</a:t>
            </a:r>
            <a:r>
              <a:rPr lang="en-US" sz="2000" dirty="0" smtClean="0">
                <a:latin typeface="Cambria" panose="02040503050406030204" pitchFamily="18" charset="0"/>
                <a:ea typeface="Cambria" panose="02040503050406030204" pitchFamily="18" charset="0"/>
                <a:cs typeface="Times New Roman" panose="02020603050405020304" pitchFamily="18" charset="0"/>
              </a:rPr>
              <a:t>.</a:t>
            </a:r>
          </a:p>
          <a:p>
            <a:pPr marL="342900" indent="-342900" algn="just">
              <a:buFont typeface="Wingdings" panose="05000000000000000000" pitchFamily="2" charset="2"/>
              <a:buChar char="Ø"/>
            </a:pPr>
            <a:r>
              <a:rPr lang="en-US" sz="2000" dirty="0" err="1">
                <a:latin typeface="Cambria" panose="02040503050406030204" pitchFamily="18" charset="0"/>
                <a:ea typeface="Cambria" panose="02040503050406030204" pitchFamily="18" charset="0"/>
                <a:cs typeface="Times New Roman" panose="02020603050405020304" pitchFamily="18" charset="0"/>
              </a:rPr>
              <a:t>Để</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khắc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phục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hạn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chế</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in 3D </a:t>
            </a:r>
            <a:r>
              <a:rPr lang="en-US" sz="2000" dirty="0" err="1">
                <a:latin typeface="Cambria" panose="02040503050406030204" pitchFamily="18" charset="0"/>
                <a:ea typeface="Cambria" panose="02040503050406030204" pitchFamily="18" charset="0"/>
                <a:cs typeface="Times New Roman" panose="02020603050405020304" pitchFamily="18" charset="0"/>
              </a:rPr>
              <a:t>và</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tối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ưu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hoàn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toàn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việc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chế</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tạo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khuôn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tàu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vỏ</a:t>
            </a:r>
            <a:r>
              <a:rPr lang="en-US" sz="2000" dirty="0">
                <a:latin typeface="Cambria" panose="02040503050406030204" pitchFamily="18" charset="0"/>
                <a:ea typeface="Cambria" panose="02040503050406030204" pitchFamily="18" charset="0"/>
                <a:cs typeface="Times New Roman" panose="02020603050405020304" pitchFamily="18" charset="0"/>
              </a:rPr>
              <a:t> FRP </a:t>
            </a:r>
            <a:r>
              <a:rPr lang="en-US" sz="2000" dirty="0" err="1">
                <a:latin typeface="Cambria" panose="02040503050406030204" pitchFamily="18" charset="0"/>
                <a:ea typeface="Cambria" panose="02040503050406030204" pitchFamily="18" charset="0"/>
                <a:cs typeface="Times New Roman" panose="02020603050405020304" pitchFamily="18" charset="0"/>
              </a:rPr>
              <a:t>cỡ</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nhỏ</a:t>
            </a:r>
            <a:r>
              <a:rPr lang="en-US" sz="2000" dirty="0">
                <a:latin typeface="Cambria" panose="02040503050406030204" pitchFamily="18" charset="0"/>
                <a:ea typeface="Cambria" panose="02040503050406030204" pitchFamily="18" charset="0"/>
                <a:cs typeface="Times New Roman" panose="02020603050405020304" pitchFamily="18" charset="0"/>
              </a:rPr>
              <a:t>, t</a:t>
            </a:r>
            <a:r>
              <a:rPr lang="pt-BR" sz="2000" dirty="0">
                <a:latin typeface="Cambria" panose="02040503050406030204" pitchFamily="18" charset="0"/>
                <a:ea typeface="Cambria" panose="02040503050406030204" pitchFamily="18" charset="0"/>
                <a:cs typeface="Times New Roman" panose="02020603050405020304" pitchFamily="18" charset="0"/>
              </a:rPr>
              <a:t>rong thời gian tới cần đẩy mạnh đầu tư trang thiết bị đủ lớn và hiện đại để ứng dụng công nghệ in 3D vào chế tàu thủy cỡ lớn hơn, đa dạng vật liệu in 3D hơn, đáp ứng nhu cầu của ngành công nghiệp tàu thủy ở Việt Nam, cũng như đóng tàu xuất khẩu</a:t>
            </a:r>
            <a:r>
              <a:rPr lang="pt-BR" sz="2000" dirty="0" smtClean="0">
                <a:latin typeface="Cambria" panose="02040503050406030204" pitchFamily="18" charset="0"/>
                <a:ea typeface="Cambria" panose="02040503050406030204" pitchFamily="18" charset="0"/>
                <a:cs typeface="Times New Roman" panose="02020603050405020304" pitchFamily="18" charset="0"/>
              </a:rPr>
              <a:t>.</a:t>
            </a:r>
            <a:endParaRPr lang="en-US" sz="2000" dirty="0">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833225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25">
            <a:extLst>
              <a:ext uri="{FF2B5EF4-FFF2-40B4-BE49-F238E27FC236}">
                <a16:creationId xmlns:a16="http://schemas.microsoft.com/office/drawing/2014/main" id="{91E2AF6E-3546-38CE-6143-63A127FADF12}"/>
              </a:ext>
            </a:extLst>
          </p:cNvPr>
          <p:cNvSpPr txBox="1">
            <a:spLocks noChangeArrowheads="1"/>
          </p:cNvSpPr>
          <p:nvPr/>
        </p:nvSpPr>
        <p:spPr bwMode="auto">
          <a:xfrm>
            <a:off x="2947845" y="2623970"/>
            <a:ext cx="6933233" cy="707886"/>
          </a:xfrm>
          <a:prstGeom prst="rect">
            <a:avLst/>
          </a:prstGeom>
          <a:solidFill>
            <a:srgbClr val="00B0F0"/>
          </a:solidFill>
          <a:ln>
            <a:noFill/>
          </a:ln>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1" fontAlgn="auto" latinLnBrk="0" hangingPunct="1">
              <a:lnSpc>
                <a:spcPct val="100000"/>
              </a:lnSpc>
              <a:spcBef>
                <a:spcPts val="600"/>
              </a:spcBef>
              <a:spcAft>
                <a:spcPts val="600"/>
              </a:spcAft>
              <a:buClrTx/>
              <a:buSzTx/>
              <a:buFontTx/>
              <a:buNone/>
              <a:tabLst/>
              <a:defRPr/>
            </a:pPr>
            <a:r>
              <a:rPr kumimoji="0" lang="en-US" sz="4000" b="1" i="0" u="none" strike="noStrike" kern="1200" cap="none" spc="0" normalizeH="0" baseline="0" noProof="0" dirty="0" smtClean="0">
                <a:ln>
                  <a:noFill/>
                </a:ln>
                <a:solidFill>
                  <a:srgbClr val="FFFFFF"/>
                </a:solidFill>
                <a:effectLst/>
                <a:uLnTx/>
                <a:uFillTx/>
                <a:latin typeface="Cambria" panose="02040503050406030204" pitchFamily="18" charset="0"/>
                <a:ea typeface="Cambria" panose="02040503050406030204" pitchFamily="18" charset="0"/>
              </a:rPr>
              <a:t>THANK YOU</a:t>
            </a:r>
            <a:r>
              <a:rPr kumimoji="0" lang="en-US" sz="4000" b="1" i="0" u="none" strike="noStrike" kern="1200" cap="none" spc="0" normalizeH="0" noProof="0" dirty="0" smtClean="0">
                <a:ln>
                  <a:noFill/>
                </a:ln>
                <a:solidFill>
                  <a:srgbClr val="FFFFFF"/>
                </a:solidFill>
                <a:effectLst/>
                <a:uLnTx/>
                <a:uFillTx/>
                <a:latin typeface="Cambria" panose="02040503050406030204" pitchFamily="18" charset="0"/>
                <a:ea typeface="Cambria" panose="02040503050406030204" pitchFamily="18" charset="0"/>
              </a:rPr>
              <a:t> FOR WATCHING </a:t>
            </a:r>
            <a:endParaRPr lang="en-US" sz="4000" b="1" dirty="0">
              <a:solidFill>
                <a:srgbClr val="FFFFFF"/>
              </a:solidFill>
              <a:latin typeface="Cambria" panose="02040503050406030204" pitchFamily="18" charset="0"/>
              <a:ea typeface="Cambria" panose="02040503050406030204" pitchFamily="18" charset="0"/>
            </a:endParaRPr>
          </a:p>
        </p:txBody>
      </p:sp>
      <p:cxnSp>
        <p:nvCxnSpPr>
          <p:cNvPr id="18" name="Straight Connector 17">
            <a:extLst>
              <a:ext uri="{FF2B5EF4-FFF2-40B4-BE49-F238E27FC236}">
                <a16:creationId xmlns:a16="http://schemas.microsoft.com/office/drawing/2014/main" id="{1D9D9536-8F13-F9A8-BA40-8F01AFCC7CAA}"/>
              </a:ext>
            </a:extLst>
          </p:cNvPr>
          <p:cNvCxnSpPr>
            <a:cxnSpLocks/>
          </p:cNvCxnSpPr>
          <p:nvPr/>
        </p:nvCxnSpPr>
        <p:spPr>
          <a:xfrm>
            <a:off x="304185" y="1069621"/>
            <a:ext cx="11523804" cy="0"/>
          </a:xfrm>
          <a:prstGeom prst="line">
            <a:avLst/>
          </a:prstGeom>
          <a:ln w="38100">
            <a:solidFill>
              <a:srgbClr val="15848B"/>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38CDE4B4-156A-309E-FF5F-054746A22A0D}"/>
              </a:ext>
            </a:extLst>
          </p:cNvPr>
          <p:cNvGrpSpPr/>
          <p:nvPr/>
        </p:nvGrpSpPr>
        <p:grpSpPr>
          <a:xfrm>
            <a:off x="7242733" y="247942"/>
            <a:ext cx="4585256" cy="598060"/>
            <a:chOff x="7281015" y="127824"/>
            <a:chExt cx="4262831" cy="498131"/>
          </a:xfrm>
        </p:grpSpPr>
        <p:pic>
          <p:nvPicPr>
            <p:cNvPr id="2" name="Picture 1">
              <a:extLst>
                <a:ext uri="{FF2B5EF4-FFF2-40B4-BE49-F238E27FC236}">
                  <a16:creationId xmlns:a16="http://schemas.microsoft.com/office/drawing/2014/main" id="{17B09FAC-EE0A-2749-FB13-597EEEFB99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1015" y="152450"/>
              <a:ext cx="1715433" cy="448878"/>
            </a:xfrm>
            <a:prstGeom prst="rect">
              <a:avLst/>
            </a:prstGeom>
          </p:spPr>
        </p:pic>
        <p:pic>
          <p:nvPicPr>
            <p:cNvPr id="3" name="Picture 2">
              <a:extLst>
                <a:ext uri="{FF2B5EF4-FFF2-40B4-BE49-F238E27FC236}">
                  <a16:creationId xmlns:a16="http://schemas.microsoft.com/office/drawing/2014/main" id="{A6664E9A-EAC4-4C78-0E3A-C2044AC9D4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12398" y="152448"/>
              <a:ext cx="505490" cy="448880"/>
            </a:xfrm>
            <a:prstGeom prst="rect">
              <a:avLst/>
            </a:prstGeom>
          </p:spPr>
        </p:pic>
        <p:pic>
          <p:nvPicPr>
            <p:cNvPr id="4" name="Picture 3">
              <a:extLst>
                <a:ext uri="{FF2B5EF4-FFF2-40B4-BE49-F238E27FC236}">
                  <a16:creationId xmlns:a16="http://schemas.microsoft.com/office/drawing/2014/main" id="{5A7B8857-2948-26D9-961C-0CC62138D8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3837" y="170885"/>
              <a:ext cx="1208878" cy="455070"/>
            </a:xfrm>
            <a:prstGeom prst="rect">
              <a:avLst/>
            </a:prstGeom>
          </p:spPr>
        </p:pic>
        <p:pic>
          <p:nvPicPr>
            <p:cNvPr id="5" name="Picture 4">
              <a:extLst>
                <a:ext uri="{FF2B5EF4-FFF2-40B4-BE49-F238E27FC236}">
                  <a16:creationId xmlns:a16="http://schemas.microsoft.com/office/drawing/2014/main" id="{974C5A52-390B-1358-E05D-40AD31496A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58665" y="127824"/>
              <a:ext cx="485181" cy="498131"/>
            </a:xfrm>
            <a:prstGeom prst="rect">
              <a:avLst/>
            </a:prstGeom>
          </p:spPr>
        </p:pic>
      </p:grpSp>
      <p:pic>
        <p:nvPicPr>
          <p:cNvPr id="21" name="Picture 20">
            <a:extLst>
              <a:ext uri="{FF2B5EF4-FFF2-40B4-BE49-F238E27FC236}">
                <a16:creationId xmlns:a16="http://schemas.microsoft.com/office/drawing/2014/main" id="{55A9A329-BC2F-2B2C-AE7E-4372003483D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54638" y="223108"/>
            <a:ext cx="5763375" cy="723671"/>
          </a:xfrm>
          <a:prstGeom prst="rect">
            <a:avLst/>
          </a:prstGeom>
        </p:spPr>
      </p:pic>
      <p:pic>
        <p:nvPicPr>
          <p:cNvPr id="15" name="Picture 14">
            <a:extLst>
              <a:ext uri="{FF2B5EF4-FFF2-40B4-BE49-F238E27FC236}">
                <a16:creationId xmlns:a16="http://schemas.microsoft.com/office/drawing/2014/main" id="{9AFE08F6-E5F7-43EB-8D87-2146C74A2A1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3523" t="19088" r="57386" b="53536"/>
          <a:stretch/>
        </p:blipFill>
        <p:spPr>
          <a:xfrm>
            <a:off x="318488" y="154988"/>
            <a:ext cx="1009374" cy="814190"/>
          </a:xfrm>
          <a:prstGeom prst="rect">
            <a:avLst/>
          </a:prstGeom>
        </p:spPr>
      </p:pic>
      <p:sp>
        <p:nvSpPr>
          <p:cNvPr id="16" name="TextBox 3">
            <a:extLst>
              <a:ext uri="{FF2B5EF4-FFF2-40B4-BE49-F238E27FC236}">
                <a16:creationId xmlns:a16="http://schemas.microsoft.com/office/drawing/2014/main" id="{1043592F-972B-486D-CCE5-B3433ED575E4}"/>
              </a:ext>
            </a:extLst>
          </p:cNvPr>
          <p:cNvSpPr txBox="1">
            <a:spLocks noChangeArrowheads="1"/>
          </p:cNvSpPr>
          <p:nvPr/>
        </p:nvSpPr>
        <p:spPr bwMode="auto">
          <a:xfrm>
            <a:off x="2781716" y="3429000"/>
            <a:ext cx="7265489" cy="477054"/>
          </a:xfrm>
          <a:prstGeom prst="rect">
            <a:avLst/>
          </a:prstGeom>
          <a:noFill/>
          <a:ln w="9525">
            <a:noFill/>
            <a:miter lim="800000"/>
            <a:headEnd/>
            <a:tailEnd/>
          </a:ln>
        </p:spPr>
        <p:txBody>
          <a:bodyPr wrap="square">
            <a:spAutoFit/>
          </a:bodyPr>
          <a:lstStyle/>
          <a:p>
            <a:pPr algn="ctr" fontAlgn="auto">
              <a:spcBef>
                <a:spcPts val="0"/>
              </a:spcBef>
              <a:spcAft>
                <a:spcPts val="0"/>
              </a:spcAft>
              <a:defRPr/>
            </a:pPr>
            <a:r>
              <a:rPr lang="en-US" sz="2500" b="1" dirty="0">
                <a:solidFill>
                  <a:srgbClr val="002060"/>
                </a:solidFill>
                <a:latin typeface="Cambria" panose="02040503050406030204" pitchFamily="18" charset="0"/>
                <a:ea typeface="Cambria" panose="02040503050406030204" pitchFamily="18" charset="0"/>
                <a:cs typeface="Arial" panose="020B0604020202020204" pitchFamily="34" charset="0"/>
              </a:rPr>
              <a:t>Mail contact: </a:t>
            </a:r>
            <a:r>
              <a:rPr lang="en-US" sz="2500" b="1" dirty="0" smtClean="0">
                <a:solidFill>
                  <a:srgbClr val="002060"/>
                </a:solidFill>
                <a:latin typeface="Cambria" panose="02040503050406030204" pitchFamily="18" charset="0"/>
                <a:ea typeface="Cambria" panose="02040503050406030204" pitchFamily="18" charset="0"/>
                <a:cs typeface="Arial" panose="020B0604020202020204" pitchFamily="34" charset="0"/>
              </a:rPr>
              <a:t>thanhlong081283@gmail.com</a:t>
            </a:r>
            <a:endParaRPr lang="en-US" sz="2500" b="1" dirty="0">
              <a:solidFill>
                <a:srgbClr val="002060"/>
              </a:solidFill>
              <a:latin typeface="Cambria" panose="02040503050406030204" pitchFamily="18"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163731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11990F-4BF0-54A3-60DE-5A01F7D3C0DC}"/>
              </a:ext>
            </a:extLst>
          </p:cNvPr>
          <p:cNvSpPr/>
          <p:nvPr/>
        </p:nvSpPr>
        <p:spPr>
          <a:xfrm>
            <a:off x="0" y="0"/>
            <a:ext cx="6096000" cy="2371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5A9045-492D-0BCD-2764-6DF30C16A6CD}"/>
              </a:ext>
            </a:extLst>
          </p:cNvPr>
          <p:cNvSpPr/>
          <p:nvPr/>
        </p:nvSpPr>
        <p:spPr>
          <a:xfrm>
            <a:off x="0" y="-335280"/>
            <a:ext cx="12192000" cy="7193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825114DF-7015-A4E5-3570-B3B4D50A1F54}"/>
              </a:ext>
            </a:extLst>
          </p:cNvPr>
          <p:cNvSpPr/>
          <p:nvPr/>
        </p:nvSpPr>
        <p:spPr>
          <a:xfrm>
            <a:off x="264516" y="322987"/>
            <a:ext cx="5413473"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5">
            <a:extLst>
              <a:ext uri="{FF2B5EF4-FFF2-40B4-BE49-F238E27FC236}">
                <a16:creationId xmlns:a16="http://schemas.microsoft.com/office/drawing/2014/main" id="{79B26C9F-381B-B38A-0256-05516E21BF35}"/>
              </a:ext>
            </a:extLst>
          </p:cNvPr>
          <p:cNvSpPr>
            <a:spLocks noChangeArrowheads="1"/>
          </p:cNvSpPr>
          <p:nvPr/>
        </p:nvSpPr>
        <p:spPr bwMode="auto">
          <a:xfrm>
            <a:off x="-576249" y="315265"/>
            <a:ext cx="5523411"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GB" sz="2500" b="1" dirty="0" smtClean="0">
                <a:solidFill>
                  <a:schemeClr val="bg1"/>
                </a:solidFill>
                <a:latin typeface="Cambria" panose="02040503050406030204" pitchFamily="18" charset="0"/>
                <a:ea typeface="Cambria" panose="02040503050406030204" pitchFamily="18" charset="0"/>
                <a:cs typeface="Arial" panose="020B0604020202020204" pitchFamily="34" charset="0"/>
              </a:rPr>
              <a:t>NỘI DUNG CHÍNH</a:t>
            </a:r>
            <a:endPar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cxnSp>
        <p:nvCxnSpPr>
          <p:cNvPr id="12" name="Straight Connector 11">
            <a:extLst>
              <a:ext uri="{FF2B5EF4-FFF2-40B4-BE49-F238E27FC236}">
                <a16:creationId xmlns:a16="http://schemas.microsoft.com/office/drawing/2014/main" id="{59FF3DBA-E58D-F129-E10A-6CF6F99991C5}"/>
              </a:ext>
            </a:extLst>
          </p:cNvPr>
          <p:cNvCxnSpPr>
            <a:cxnSpLocks/>
          </p:cNvCxnSpPr>
          <p:nvPr/>
        </p:nvCxnSpPr>
        <p:spPr>
          <a:xfrm>
            <a:off x="264516" y="965200"/>
            <a:ext cx="11317884" cy="0"/>
          </a:xfrm>
          <a:prstGeom prst="line">
            <a:avLst/>
          </a:prstGeom>
          <a:ln w="38100">
            <a:solidFill>
              <a:srgbClr val="15848B"/>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CCD50FD-6889-4AB8-A389-0A435EBB1A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6571" t="40808" r="16364" b="43636"/>
          <a:stretch/>
        </p:blipFill>
        <p:spPr>
          <a:xfrm>
            <a:off x="9321735" y="279956"/>
            <a:ext cx="2385356" cy="563116"/>
          </a:xfrm>
          <a:prstGeom prst="rect">
            <a:avLst/>
          </a:prstGeom>
        </p:spPr>
      </p:pic>
      <p:grpSp>
        <p:nvGrpSpPr>
          <p:cNvPr id="23" name="Group 22">
            <a:extLst>
              <a:ext uri="{FF2B5EF4-FFF2-40B4-BE49-F238E27FC236}">
                <a16:creationId xmlns:a16="http://schemas.microsoft.com/office/drawing/2014/main" id="{AD937EDF-D3D5-65C7-E30A-0E4341F683D0}"/>
              </a:ext>
            </a:extLst>
          </p:cNvPr>
          <p:cNvGrpSpPr/>
          <p:nvPr/>
        </p:nvGrpSpPr>
        <p:grpSpPr>
          <a:xfrm>
            <a:off x="2625183" y="2228505"/>
            <a:ext cx="9433701" cy="622300"/>
            <a:chOff x="2625183" y="2228505"/>
            <a:chExt cx="9433701" cy="622300"/>
          </a:xfrm>
        </p:grpSpPr>
        <p:grpSp>
          <p:nvGrpSpPr>
            <p:cNvPr id="24" name="Group 30">
              <a:extLst>
                <a:ext uri="{FF2B5EF4-FFF2-40B4-BE49-F238E27FC236}">
                  <a16:creationId xmlns:a16="http://schemas.microsoft.com/office/drawing/2014/main" id="{CEA90FEF-84B6-E1D3-6A46-FE557D8A1239}"/>
                </a:ext>
              </a:extLst>
            </p:cNvPr>
            <p:cNvGrpSpPr>
              <a:grpSpLocks/>
            </p:cNvGrpSpPr>
            <p:nvPr/>
          </p:nvGrpSpPr>
          <p:grpSpPr bwMode="auto">
            <a:xfrm>
              <a:off x="2625183" y="2228505"/>
              <a:ext cx="642937" cy="622300"/>
              <a:chOff x="1248" y="1758"/>
              <a:chExt cx="405" cy="392"/>
            </a:xfrm>
          </p:grpSpPr>
          <p:grpSp>
            <p:nvGrpSpPr>
              <p:cNvPr id="26" name="Group 31">
                <a:extLst>
                  <a:ext uri="{FF2B5EF4-FFF2-40B4-BE49-F238E27FC236}">
                    <a16:creationId xmlns:a16="http://schemas.microsoft.com/office/drawing/2014/main" id="{935625FD-61DD-334A-89CB-B7803BD5872A}"/>
                  </a:ext>
                </a:extLst>
              </p:cNvPr>
              <p:cNvGrpSpPr>
                <a:grpSpLocks/>
              </p:cNvGrpSpPr>
              <p:nvPr/>
            </p:nvGrpSpPr>
            <p:grpSpPr bwMode="auto">
              <a:xfrm>
                <a:off x="1248" y="1758"/>
                <a:ext cx="405" cy="392"/>
                <a:chOff x="1289" y="587"/>
                <a:chExt cx="668" cy="647"/>
              </a:xfrm>
            </p:grpSpPr>
            <p:sp>
              <p:nvSpPr>
                <p:cNvPr id="28" name="Oval 32">
                  <a:extLst>
                    <a:ext uri="{FF2B5EF4-FFF2-40B4-BE49-F238E27FC236}">
                      <a16:creationId xmlns:a16="http://schemas.microsoft.com/office/drawing/2014/main" id="{5D707AA6-878C-76BA-ACA9-F01DAF7F9629}"/>
                    </a:ext>
                  </a:extLst>
                </p:cNvPr>
                <p:cNvSpPr>
                  <a:spLocks noChangeArrowheads="1"/>
                </p:cNvSpPr>
                <p:nvPr/>
              </p:nvSpPr>
              <p:spPr bwMode="gray">
                <a:xfrm>
                  <a:off x="1289" y="646"/>
                  <a:ext cx="668" cy="540"/>
                </a:xfrm>
                <a:prstGeom prst="ellipse">
                  <a:avLst/>
                </a:prstGeom>
                <a:solidFill>
                  <a:srgbClr val="333333"/>
                </a:solidFill>
                <a:ln>
                  <a:noFill/>
                </a:ln>
                <a:effectLst>
                  <a:prstShdw prst="shdw11">
                    <a:srgbClr val="808080">
                      <a:alpha val="50000"/>
                    </a:srgbClr>
                  </a:prstShdw>
                </a:effectLst>
                <a:extLst>
                  <a:ext uri="{91240B29-F687-4F45-9708-019B960494DF}">
                    <a14:hiddenLine xmlns:a14="http://schemas.microsoft.com/office/drawing/2010/main" w="38100" algn="ctr">
                      <a:solidFill>
                        <a:schemeClr val="bg1"/>
                      </a:solidFill>
                      <a:round/>
                      <a:headEnd/>
                      <a:tailEnd/>
                    </a14:hiddenLine>
                  </a:ext>
                </a:extLst>
              </p:spPr>
              <p:txBody>
                <a:bodyPr anchor="ctr">
                  <a:spAutoFit/>
                </a:bodyPr>
                <a:lstStyle/>
                <a:p>
                  <a:endParaRPr lang="vi-VN">
                    <a:latin typeface="Roboto Black" panose="02000000000000000000" pitchFamily="2" charset="0"/>
                    <a:ea typeface="Roboto Black" panose="02000000000000000000" pitchFamily="2" charset="0"/>
                  </a:endParaRPr>
                </a:p>
              </p:txBody>
            </p:sp>
            <p:sp>
              <p:nvSpPr>
                <p:cNvPr id="29" name="Oval 33">
                  <a:extLst>
                    <a:ext uri="{FF2B5EF4-FFF2-40B4-BE49-F238E27FC236}">
                      <a16:creationId xmlns:a16="http://schemas.microsoft.com/office/drawing/2014/main" id="{287E0D79-06A8-FBA2-0827-39ABACDEFDCB}"/>
                    </a:ext>
                  </a:extLst>
                </p:cNvPr>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a:noFill/>
                </a:ln>
                <a:effectLst>
                  <a:prstShdw prst="shdw11">
                    <a:schemeClr val="bg2">
                      <a:alpha val="50000"/>
                    </a:schemeClr>
                  </a:prstShdw>
                </a:effectLst>
                <a:extLst>
                  <a:ext uri="{91240B29-F687-4F45-9708-019B960494DF}">
                    <a14:hiddenLine xmlns:a14="http://schemas.microsoft.com/office/drawing/2010/main" w="9525" algn="ctr">
                      <a:solidFill>
                        <a:schemeClr val="tx1"/>
                      </a:solidFill>
                      <a:round/>
                      <a:headEnd/>
                      <a:tailEnd/>
                    </a14:hiddenLine>
                  </a:ext>
                </a:extLst>
              </p:spPr>
              <p:txBody>
                <a:bodyPr vert="eaVert" wrap="none" anchor="ctr"/>
                <a:lstStyle/>
                <a:p>
                  <a:endParaRPr lang="vi-VN">
                    <a:latin typeface="Roboto Black" panose="02000000000000000000" pitchFamily="2" charset="0"/>
                    <a:ea typeface="Roboto Black" panose="02000000000000000000" pitchFamily="2" charset="0"/>
                  </a:endParaRPr>
                </a:p>
              </p:txBody>
            </p:sp>
            <p:sp>
              <p:nvSpPr>
                <p:cNvPr id="30" name="Oval 34">
                  <a:extLst>
                    <a:ext uri="{FF2B5EF4-FFF2-40B4-BE49-F238E27FC236}">
                      <a16:creationId xmlns:a16="http://schemas.microsoft.com/office/drawing/2014/main" id="{95DA91FF-5D3A-F243-BBC4-F1CF2C3FDFD4}"/>
                    </a:ext>
                  </a:extLst>
                </p:cNvPr>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a:noFill/>
                </a:ln>
                <a:effectLst>
                  <a:prstShdw prst="shdw11">
                    <a:schemeClr val="bg2">
                      <a:alpha val="50000"/>
                    </a:schemeClr>
                  </a:prstShdw>
                </a:effectLst>
                <a:extLst>
                  <a:ext uri="{91240B29-F687-4F45-9708-019B960494DF}">
                    <a14:hiddenLine xmlns:a14="http://schemas.microsoft.com/office/drawing/2010/main" w="9525" algn="ctr">
                      <a:solidFill>
                        <a:schemeClr val="tx1"/>
                      </a:solidFill>
                      <a:round/>
                      <a:headEnd/>
                      <a:tailEnd/>
                    </a14:hiddenLine>
                  </a:ext>
                </a:extLst>
              </p:spPr>
              <p:txBody>
                <a:bodyPr vert="eaVert" wrap="none" anchor="ctr"/>
                <a:lstStyle/>
                <a:p>
                  <a:endParaRPr lang="vi-VN">
                    <a:latin typeface="Roboto Black" panose="02000000000000000000" pitchFamily="2" charset="0"/>
                    <a:ea typeface="Roboto Black" panose="02000000000000000000" pitchFamily="2" charset="0"/>
                  </a:endParaRPr>
                </a:p>
              </p:txBody>
            </p:sp>
            <p:sp>
              <p:nvSpPr>
                <p:cNvPr id="31" name="Oval 35">
                  <a:extLst>
                    <a:ext uri="{FF2B5EF4-FFF2-40B4-BE49-F238E27FC236}">
                      <a16:creationId xmlns:a16="http://schemas.microsoft.com/office/drawing/2014/main" id="{A2A83078-8B8A-EAEA-5909-44D7F0BB8126}"/>
                    </a:ext>
                  </a:extLst>
                </p:cNvPr>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prstShdw prst="shdw11">
                    <a:schemeClr val="bg2">
                      <a:alpha val="50000"/>
                    </a:schemeClr>
                  </a:prstShdw>
                </a:effectLst>
                <a:extLst>
                  <a:ext uri="{91240B29-F687-4F45-9708-019B960494DF}">
                    <a14:hiddenLine xmlns:a14="http://schemas.microsoft.com/office/drawing/2010/main" w="9525" algn="ctr">
                      <a:solidFill>
                        <a:schemeClr val="tx1"/>
                      </a:solidFill>
                      <a:round/>
                      <a:headEnd/>
                      <a:tailEnd/>
                    </a14:hiddenLine>
                  </a:ext>
                </a:extLst>
              </p:spPr>
              <p:txBody>
                <a:bodyPr vert="eaVert" wrap="none" anchor="ctr"/>
                <a:lstStyle/>
                <a:p>
                  <a:endParaRPr lang="vi-VN">
                    <a:latin typeface="Roboto Black" panose="02000000000000000000" pitchFamily="2" charset="0"/>
                    <a:ea typeface="Roboto Black" panose="02000000000000000000" pitchFamily="2" charset="0"/>
                  </a:endParaRPr>
                </a:p>
              </p:txBody>
            </p:sp>
            <p:sp>
              <p:nvSpPr>
                <p:cNvPr id="32" name="Oval 36">
                  <a:extLst>
                    <a:ext uri="{FF2B5EF4-FFF2-40B4-BE49-F238E27FC236}">
                      <a16:creationId xmlns:a16="http://schemas.microsoft.com/office/drawing/2014/main" id="{BD815BA8-7EE4-B3C4-6042-CEA062326885}"/>
                    </a:ext>
                  </a:extLst>
                </p:cNvPr>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a:noFill/>
                </a:ln>
                <a:effectLst>
                  <a:prstShdw prst="shdw11">
                    <a:schemeClr val="bg2">
                      <a:alpha val="50000"/>
                    </a:schemeClr>
                  </a:prstShdw>
                </a:effectLst>
                <a:extLst>
                  <a:ext uri="{91240B29-F687-4F45-9708-019B960494DF}">
                    <a14:hiddenLine xmlns:a14="http://schemas.microsoft.com/office/drawing/2010/main" w="9525" algn="ctr">
                      <a:solidFill>
                        <a:schemeClr val="tx1"/>
                      </a:solidFill>
                      <a:round/>
                      <a:headEnd/>
                      <a:tailEnd/>
                    </a14:hiddenLine>
                  </a:ext>
                </a:extLst>
              </p:spPr>
              <p:txBody>
                <a:bodyPr vert="eaVert" wrap="none" anchor="ctr"/>
                <a:lstStyle/>
                <a:p>
                  <a:endParaRPr lang="vi-VN">
                    <a:latin typeface="Roboto Black" panose="02000000000000000000" pitchFamily="2" charset="0"/>
                    <a:ea typeface="Roboto Black" panose="02000000000000000000" pitchFamily="2" charset="0"/>
                  </a:endParaRPr>
                </a:p>
              </p:txBody>
            </p:sp>
          </p:grpSp>
          <p:sp>
            <p:nvSpPr>
              <p:cNvPr id="27" name="Text Box 37">
                <a:extLst>
                  <a:ext uri="{FF2B5EF4-FFF2-40B4-BE49-F238E27FC236}">
                    <a16:creationId xmlns:a16="http://schemas.microsoft.com/office/drawing/2014/main" id="{9EF90A72-0F9C-6CEC-4A8D-87878ED5269B}"/>
                  </a:ext>
                </a:extLst>
              </p:cNvPr>
              <p:cNvSpPr txBox="1">
                <a:spLocks noChangeArrowheads="1"/>
              </p:cNvSpPr>
              <p:nvPr/>
            </p:nvSpPr>
            <p:spPr bwMode="gray">
              <a:xfrm>
                <a:off x="1332" y="1814"/>
                <a:ext cx="22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a:solidFill>
                      <a:srgbClr val="000000"/>
                    </a:solidFill>
                    <a:latin typeface="Roboto Black" panose="02000000000000000000" pitchFamily="2" charset="0"/>
                    <a:ea typeface="Roboto Black" panose="02000000000000000000" pitchFamily="2" charset="0"/>
                  </a:rPr>
                  <a:t>2</a:t>
                </a:r>
              </a:p>
            </p:txBody>
          </p:sp>
        </p:grpSp>
        <p:sp>
          <p:nvSpPr>
            <p:cNvPr id="25" name="Rectangle 8">
              <a:extLst>
                <a:ext uri="{FF2B5EF4-FFF2-40B4-BE49-F238E27FC236}">
                  <a16:creationId xmlns:a16="http://schemas.microsoft.com/office/drawing/2014/main" id="{2532A892-D248-04A9-6102-9577F8B2652F}"/>
                </a:ext>
              </a:extLst>
            </p:cNvPr>
            <p:cNvSpPr>
              <a:spLocks noChangeArrowheads="1"/>
            </p:cNvSpPr>
            <p:nvPr/>
          </p:nvSpPr>
          <p:spPr bwMode="black">
            <a:xfrm>
              <a:off x="3623211" y="2234298"/>
              <a:ext cx="8435673" cy="492443"/>
            </a:xfrm>
            <a:prstGeom prst="rect">
              <a:avLst/>
            </a:prstGeom>
            <a:noFill/>
            <a:ln w="9525">
              <a:noFill/>
              <a:miter lim="800000"/>
              <a:headEnd/>
              <a:tailEnd/>
            </a:ln>
            <a:effectLst/>
          </p:spPr>
          <p:txBody>
            <a:bodyPr wrap="square">
              <a:spAutoFit/>
            </a:bodyPr>
            <a:lstStyle/>
            <a:p>
              <a:pPr eaLnBrk="0" hangingPunct="0"/>
              <a:r>
                <a:rPr lang="en-US" sz="2600" b="1" dirty="0" smtClean="0">
                  <a:solidFill>
                    <a:srgbClr val="002060"/>
                  </a:solidFill>
                  <a:latin typeface="Cambria" panose="02040503050406030204" pitchFamily="18" charset="0"/>
                  <a:ea typeface="Cambria" panose="02040503050406030204" pitchFamily="18" charset="0"/>
                  <a:cs typeface="Times New Roman" pitchFamily="18" charset="0"/>
                </a:rPr>
                <a:t>TỔNG QUAN VỀ CÔNG NGHỆ IN 3D</a:t>
              </a:r>
              <a:endParaRPr lang="en-US" sz="2600" b="1" dirty="0">
                <a:solidFill>
                  <a:srgbClr val="002060"/>
                </a:solidFill>
                <a:latin typeface="Cambria" panose="02040503050406030204" pitchFamily="18" charset="0"/>
                <a:ea typeface="Cambria" panose="02040503050406030204" pitchFamily="18" charset="0"/>
                <a:cs typeface="Times New Roman" pitchFamily="18" charset="0"/>
              </a:endParaRPr>
            </a:p>
          </p:txBody>
        </p:sp>
      </p:grpSp>
      <p:grpSp>
        <p:nvGrpSpPr>
          <p:cNvPr id="33" name="Group 32">
            <a:extLst>
              <a:ext uri="{FF2B5EF4-FFF2-40B4-BE49-F238E27FC236}">
                <a16:creationId xmlns:a16="http://schemas.microsoft.com/office/drawing/2014/main" id="{FB2A0FD1-704B-A5F0-CB76-2AB662C31725}"/>
              </a:ext>
            </a:extLst>
          </p:cNvPr>
          <p:cNvGrpSpPr/>
          <p:nvPr/>
        </p:nvGrpSpPr>
        <p:grpSpPr>
          <a:xfrm>
            <a:off x="2271425" y="5502935"/>
            <a:ext cx="7421922" cy="622300"/>
            <a:chOff x="2268041" y="5755504"/>
            <a:chExt cx="7421922" cy="622300"/>
          </a:xfrm>
        </p:grpSpPr>
        <p:grpSp>
          <p:nvGrpSpPr>
            <p:cNvPr id="34" name="Group 46">
              <a:extLst>
                <a:ext uri="{FF2B5EF4-FFF2-40B4-BE49-F238E27FC236}">
                  <a16:creationId xmlns:a16="http://schemas.microsoft.com/office/drawing/2014/main" id="{519A09A4-D414-C733-FDC6-A5A2157900D4}"/>
                </a:ext>
              </a:extLst>
            </p:cNvPr>
            <p:cNvGrpSpPr>
              <a:grpSpLocks/>
            </p:cNvGrpSpPr>
            <p:nvPr/>
          </p:nvGrpSpPr>
          <p:grpSpPr bwMode="auto">
            <a:xfrm>
              <a:off x="2268041" y="5755504"/>
              <a:ext cx="642938" cy="622300"/>
              <a:chOff x="891" y="3219"/>
              <a:chExt cx="405" cy="392"/>
            </a:xfrm>
          </p:grpSpPr>
          <p:grpSp>
            <p:nvGrpSpPr>
              <p:cNvPr id="36" name="Group 47">
                <a:extLst>
                  <a:ext uri="{FF2B5EF4-FFF2-40B4-BE49-F238E27FC236}">
                    <a16:creationId xmlns:a16="http://schemas.microsoft.com/office/drawing/2014/main" id="{E9CB0C04-BA79-39C0-0E30-E7155F9FDE33}"/>
                  </a:ext>
                </a:extLst>
              </p:cNvPr>
              <p:cNvGrpSpPr>
                <a:grpSpLocks/>
              </p:cNvGrpSpPr>
              <p:nvPr/>
            </p:nvGrpSpPr>
            <p:grpSpPr bwMode="auto">
              <a:xfrm>
                <a:off x="891" y="3219"/>
                <a:ext cx="405" cy="392"/>
                <a:chOff x="1289" y="587"/>
                <a:chExt cx="668" cy="647"/>
              </a:xfrm>
            </p:grpSpPr>
            <p:sp>
              <p:nvSpPr>
                <p:cNvPr id="38" name="Oval 48">
                  <a:extLst>
                    <a:ext uri="{FF2B5EF4-FFF2-40B4-BE49-F238E27FC236}">
                      <a16:creationId xmlns:a16="http://schemas.microsoft.com/office/drawing/2014/main" id="{8D5CCF38-D538-BAA2-588C-8896B33141B1}"/>
                    </a:ext>
                  </a:extLst>
                </p:cNvPr>
                <p:cNvSpPr>
                  <a:spLocks noChangeArrowheads="1"/>
                </p:cNvSpPr>
                <p:nvPr/>
              </p:nvSpPr>
              <p:spPr bwMode="gray">
                <a:xfrm>
                  <a:off x="1289" y="646"/>
                  <a:ext cx="668" cy="540"/>
                </a:xfrm>
                <a:prstGeom prst="ellipse">
                  <a:avLst/>
                </a:prstGeom>
                <a:solidFill>
                  <a:srgbClr val="333333"/>
                </a:solidFill>
                <a:ln>
                  <a:noFill/>
                </a:ln>
                <a:effectLst>
                  <a:prstShdw prst="shdw11">
                    <a:srgbClr val="808080">
                      <a:alpha val="50000"/>
                    </a:srgbClr>
                  </a:prstShdw>
                </a:effectLst>
                <a:extLst>
                  <a:ext uri="{91240B29-F687-4F45-9708-019B960494DF}">
                    <a14:hiddenLine xmlns:a14="http://schemas.microsoft.com/office/drawing/2010/main" w="38100" algn="ctr">
                      <a:solidFill>
                        <a:schemeClr val="bg1"/>
                      </a:solidFill>
                      <a:round/>
                      <a:headEnd/>
                      <a:tailEnd/>
                    </a14:hiddenLine>
                  </a:ext>
                </a:extLst>
              </p:spPr>
              <p:txBody>
                <a:bodyPr anchor="ctr">
                  <a:spAutoFit/>
                </a:bodyPr>
                <a:lstStyle/>
                <a:p>
                  <a:endParaRPr lang="vi-VN">
                    <a:latin typeface="Roboto Black" panose="02000000000000000000" pitchFamily="2" charset="0"/>
                    <a:ea typeface="Roboto Black" panose="02000000000000000000" pitchFamily="2" charset="0"/>
                  </a:endParaRPr>
                </a:p>
              </p:txBody>
            </p:sp>
            <p:sp>
              <p:nvSpPr>
                <p:cNvPr id="39" name="Oval 49">
                  <a:extLst>
                    <a:ext uri="{FF2B5EF4-FFF2-40B4-BE49-F238E27FC236}">
                      <a16:creationId xmlns:a16="http://schemas.microsoft.com/office/drawing/2014/main" id="{395C614A-DDFD-8F54-243C-81F8F8CD3F59}"/>
                    </a:ext>
                  </a:extLst>
                </p:cNvPr>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a:noFill/>
                </a:ln>
                <a:effectLst>
                  <a:prstShdw prst="shdw11">
                    <a:schemeClr val="bg2">
                      <a:alpha val="50000"/>
                    </a:schemeClr>
                  </a:prstShdw>
                </a:effectLst>
                <a:extLst>
                  <a:ext uri="{91240B29-F687-4F45-9708-019B960494DF}">
                    <a14:hiddenLine xmlns:a14="http://schemas.microsoft.com/office/drawing/2010/main" w="9525" algn="ctr">
                      <a:solidFill>
                        <a:schemeClr val="tx1"/>
                      </a:solidFill>
                      <a:round/>
                      <a:headEnd/>
                      <a:tailEnd/>
                    </a14:hiddenLine>
                  </a:ext>
                </a:extLst>
              </p:spPr>
              <p:txBody>
                <a:bodyPr vert="eaVert" wrap="none" anchor="ctr"/>
                <a:lstStyle/>
                <a:p>
                  <a:endParaRPr lang="vi-VN">
                    <a:latin typeface="Roboto Black" panose="02000000000000000000" pitchFamily="2" charset="0"/>
                    <a:ea typeface="Roboto Black" panose="02000000000000000000" pitchFamily="2" charset="0"/>
                  </a:endParaRPr>
                </a:p>
              </p:txBody>
            </p:sp>
            <p:sp>
              <p:nvSpPr>
                <p:cNvPr id="40" name="Oval 50">
                  <a:extLst>
                    <a:ext uri="{FF2B5EF4-FFF2-40B4-BE49-F238E27FC236}">
                      <a16:creationId xmlns:a16="http://schemas.microsoft.com/office/drawing/2014/main" id="{AD4927AC-9258-5C82-4A19-1542B9A447E7}"/>
                    </a:ext>
                  </a:extLst>
                </p:cNvPr>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a:noFill/>
                </a:ln>
                <a:effectLst>
                  <a:prstShdw prst="shdw11">
                    <a:schemeClr val="bg2">
                      <a:alpha val="50000"/>
                    </a:schemeClr>
                  </a:prstShdw>
                </a:effectLst>
                <a:extLst>
                  <a:ext uri="{91240B29-F687-4F45-9708-019B960494DF}">
                    <a14:hiddenLine xmlns:a14="http://schemas.microsoft.com/office/drawing/2010/main" w="9525" algn="ctr">
                      <a:solidFill>
                        <a:schemeClr val="tx1"/>
                      </a:solidFill>
                      <a:round/>
                      <a:headEnd/>
                      <a:tailEnd/>
                    </a14:hiddenLine>
                  </a:ext>
                </a:extLst>
              </p:spPr>
              <p:txBody>
                <a:bodyPr vert="eaVert" wrap="none" anchor="ctr"/>
                <a:lstStyle/>
                <a:p>
                  <a:endParaRPr lang="vi-VN">
                    <a:latin typeface="Roboto Black" panose="02000000000000000000" pitchFamily="2" charset="0"/>
                    <a:ea typeface="Roboto Black" panose="02000000000000000000" pitchFamily="2" charset="0"/>
                  </a:endParaRPr>
                </a:p>
              </p:txBody>
            </p:sp>
            <p:sp>
              <p:nvSpPr>
                <p:cNvPr id="41" name="Oval 51">
                  <a:extLst>
                    <a:ext uri="{FF2B5EF4-FFF2-40B4-BE49-F238E27FC236}">
                      <a16:creationId xmlns:a16="http://schemas.microsoft.com/office/drawing/2014/main" id="{CD7CCF87-BC11-E111-F4B5-8BEEB660DF9A}"/>
                    </a:ext>
                  </a:extLst>
                </p:cNvPr>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prstShdw prst="shdw11">
                    <a:schemeClr val="bg2">
                      <a:alpha val="50000"/>
                    </a:schemeClr>
                  </a:prstShdw>
                </a:effectLst>
                <a:extLst>
                  <a:ext uri="{91240B29-F687-4F45-9708-019B960494DF}">
                    <a14:hiddenLine xmlns:a14="http://schemas.microsoft.com/office/drawing/2010/main" w="9525" algn="ctr">
                      <a:solidFill>
                        <a:schemeClr val="tx1"/>
                      </a:solidFill>
                      <a:round/>
                      <a:headEnd/>
                      <a:tailEnd/>
                    </a14:hiddenLine>
                  </a:ext>
                </a:extLst>
              </p:spPr>
              <p:txBody>
                <a:bodyPr vert="eaVert" wrap="none" anchor="ctr"/>
                <a:lstStyle/>
                <a:p>
                  <a:endParaRPr lang="vi-VN">
                    <a:latin typeface="Roboto Black" panose="02000000000000000000" pitchFamily="2" charset="0"/>
                    <a:ea typeface="Roboto Black" panose="02000000000000000000" pitchFamily="2" charset="0"/>
                  </a:endParaRPr>
                </a:p>
              </p:txBody>
            </p:sp>
            <p:sp>
              <p:nvSpPr>
                <p:cNvPr id="42" name="Oval 52">
                  <a:extLst>
                    <a:ext uri="{FF2B5EF4-FFF2-40B4-BE49-F238E27FC236}">
                      <a16:creationId xmlns:a16="http://schemas.microsoft.com/office/drawing/2014/main" id="{B7C703EE-D50F-A7CC-7D21-1CA5BCF282E7}"/>
                    </a:ext>
                  </a:extLst>
                </p:cNvPr>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a:noFill/>
                </a:ln>
                <a:effectLst>
                  <a:prstShdw prst="shdw11">
                    <a:schemeClr val="bg2">
                      <a:alpha val="50000"/>
                    </a:schemeClr>
                  </a:prstShdw>
                </a:effectLst>
                <a:extLst>
                  <a:ext uri="{91240B29-F687-4F45-9708-019B960494DF}">
                    <a14:hiddenLine xmlns:a14="http://schemas.microsoft.com/office/drawing/2010/main" w="9525" algn="ctr">
                      <a:solidFill>
                        <a:schemeClr val="tx1"/>
                      </a:solidFill>
                      <a:round/>
                      <a:headEnd/>
                      <a:tailEnd/>
                    </a14:hiddenLine>
                  </a:ext>
                </a:extLst>
              </p:spPr>
              <p:txBody>
                <a:bodyPr vert="eaVert" wrap="none" anchor="ctr"/>
                <a:lstStyle/>
                <a:p>
                  <a:endParaRPr lang="vi-VN">
                    <a:latin typeface="Roboto Black" panose="02000000000000000000" pitchFamily="2" charset="0"/>
                    <a:ea typeface="Roboto Black" panose="02000000000000000000" pitchFamily="2" charset="0"/>
                  </a:endParaRPr>
                </a:p>
              </p:txBody>
            </p:sp>
          </p:grpSp>
          <p:sp>
            <p:nvSpPr>
              <p:cNvPr id="37" name="Text Box 53">
                <a:extLst>
                  <a:ext uri="{FF2B5EF4-FFF2-40B4-BE49-F238E27FC236}">
                    <a16:creationId xmlns:a16="http://schemas.microsoft.com/office/drawing/2014/main" id="{114B3588-37C6-B4EC-BD82-EDAFB4B796B9}"/>
                  </a:ext>
                </a:extLst>
              </p:cNvPr>
              <p:cNvSpPr txBox="1">
                <a:spLocks noChangeArrowheads="1"/>
              </p:cNvSpPr>
              <p:nvPr/>
            </p:nvSpPr>
            <p:spPr bwMode="gray">
              <a:xfrm>
                <a:off x="974" y="3275"/>
                <a:ext cx="22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dirty="0">
                    <a:solidFill>
                      <a:srgbClr val="000000"/>
                    </a:solidFill>
                    <a:latin typeface="Roboto Black" panose="02000000000000000000" pitchFamily="2" charset="0"/>
                    <a:ea typeface="Roboto Black" panose="02000000000000000000" pitchFamily="2" charset="0"/>
                  </a:rPr>
                  <a:t>5</a:t>
                </a:r>
              </a:p>
            </p:txBody>
          </p:sp>
        </p:grpSp>
        <p:sp>
          <p:nvSpPr>
            <p:cNvPr id="35" name="Rectangle 8">
              <a:extLst>
                <a:ext uri="{FF2B5EF4-FFF2-40B4-BE49-F238E27FC236}">
                  <a16:creationId xmlns:a16="http://schemas.microsoft.com/office/drawing/2014/main" id="{CD5FF10C-C77F-EAAA-4ED0-9C0AA0AFE422}"/>
                </a:ext>
              </a:extLst>
            </p:cNvPr>
            <p:cNvSpPr>
              <a:spLocks noChangeArrowheads="1"/>
            </p:cNvSpPr>
            <p:nvPr/>
          </p:nvSpPr>
          <p:spPr bwMode="black">
            <a:xfrm>
              <a:off x="3191826" y="5829163"/>
              <a:ext cx="6498137" cy="492443"/>
            </a:xfrm>
            <a:prstGeom prst="rect">
              <a:avLst/>
            </a:prstGeom>
            <a:noFill/>
            <a:ln w="9525">
              <a:noFill/>
              <a:miter lim="800000"/>
              <a:headEnd/>
              <a:tailEnd/>
            </a:ln>
            <a:effectLst/>
          </p:spPr>
          <p:txBody>
            <a:bodyPr wrap="square">
              <a:spAutoFit/>
            </a:bodyPr>
            <a:lstStyle/>
            <a:p>
              <a:pPr eaLnBrk="0" hangingPunct="0"/>
              <a:r>
                <a:rPr lang="en-US" sz="2600" b="1" dirty="0" smtClean="0">
                  <a:solidFill>
                    <a:srgbClr val="002060"/>
                  </a:solidFill>
                  <a:latin typeface="Cambria" panose="02040503050406030204" pitchFamily="18" charset="0"/>
                  <a:ea typeface="Cambria" panose="02040503050406030204" pitchFamily="18" charset="0"/>
                  <a:cs typeface="Times New Roman" pitchFamily="18" charset="0"/>
                </a:rPr>
                <a:t>ĐÁNH GIÁ VÀ KẾT </a:t>
              </a:r>
              <a:r>
                <a:rPr lang="en-US" sz="2600" b="1" dirty="0">
                  <a:solidFill>
                    <a:srgbClr val="002060"/>
                  </a:solidFill>
                  <a:latin typeface="Cambria" panose="02040503050406030204" pitchFamily="18" charset="0"/>
                  <a:ea typeface="Cambria" panose="02040503050406030204" pitchFamily="18" charset="0"/>
                  <a:cs typeface="Times New Roman" pitchFamily="18" charset="0"/>
                </a:rPr>
                <a:t>LUẬN </a:t>
              </a:r>
            </a:p>
          </p:txBody>
        </p:sp>
      </p:grpSp>
      <p:grpSp>
        <p:nvGrpSpPr>
          <p:cNvPr id="43" name="Group 42">
            <a:extLst>
              <a:ext uri="{FF2B5EF4-FFF2-40B4-BE49-F238E27FC236}">
                <a16:creationId xmlns:a16="http://schemas.microsoft.com/office/drawing/2014/main" id="{CB5FDA2A-2CE3-66A5-C0F9-3D9FB8D598D6}"/>
              </a:ext>
            </a:extLst>
          </p:cNvPr>
          <p:cNvGrpSpPr/>
          <p:nvPr/>
        </p:nvGrpSpPr>
        <p:grpSpPr>
          <a:xfrm>
            <a:off x="3120483" y="4341189"/>
            <a:ext cx="8327291" cy="948456"/>
            <a:chOff x="3175315" y="4641641"/>
            <a:chExt cx="8327291" cy="948456"/>
          </a:xfrm>
        </p:grpSpPr>
        <p:grpSp>
          <p:nvGrpSpPr>
            <p:cNvPr id="44" name="Group 38">
              <a:extLst>
                <a:ext uri="{FF2B5EF4-FFF2-40B4-BE49-F238E27FC236}">
                  <a16:creationId xmlns:a16="http://schemas.microsoft.com/office/drawing/2014/main" id="{7B312448-489A-1F4E-A872-BC8B704F8770}"/>
                </a:ext>
              </a:extLst>
            </p:cNvPr>
            <p:cNvGrpSpPr>
              <a:grpSpLocks/>
            </p:cNvGrpSpPr>
            <p:nvPr/>
          </p:nvGrpSpPr>
          <p:grpSpPr bwMode="auto">
            <a:xfrm>
              <a:off x="3175315" y="4641641"/>
              <a:ext cx="642937" cy="622300"/>
              <a:chOff x="1275" y="2526"/>
              <a:chExt cx="405" cy="392"/>
            </a:xfrm>
          </p:grpSpPr>
          <p:grpSp>
            <p:nvGrpSpPr>
              <p:cNvPr id="46" name="Group 39">
                <a:extLst>
                  <a:ext uri="{FF2B5EF4-FFF2-40B4-BE49-F238E27FC236}">
                    <a16:creationId xmlns:a16="http://schemas.microsoft.com/office/drawing/2014/main" id="{BCD9BDED-21FF-625A-5A38-333E3AF84F26}"/>
                  </a:ext>
                </a:extLst>
              </p:cNvPr>
              <p:cNvGrpSpPr>
                <a:grpSpLocks/>
              </p:cNvGrpSpPr>
              <p:nvPr/>
            </p:nvGrpSpPr>
            <p:grpSpPr bwMode="auto">
              <a:xfrm>
                <a:off x="1275" y="2526"/>
                <a:ext cx="405" cy="392"/>
                <a:chOff x="1289" y="587"/>
                <a:chExt cx="668" cy="647"/>
              </a:xfrm>
            </p:grpSpPr>
            <p:sp>
              <p:nvSpPr>
                <p:cNvPr id="48" name="Oval 40">
                  <a:extLst>
                    <a:ext uri="{FF2B5EF4-FFF2-40B4-BE49-F238E27FC236}">
                      <a16:creationId xmlns:a16="http://schemas.microsoft.com/office/drawing/2014/main" id="{430789F5-735C-EF2F-72F7-52396EB32477}"/>
                    </a:ext>
                  </a:extLst>
                </p:cNvPr>
                <p:cNvSpPr>
                  <a:spLocks noChangeArrowheads="1"/>
                </p:cNvSpPr>
                <p:nvPr/>
              </p:nvSpPr>
              <p:spPr bwMode="gray">
                <a:xfrm>
                  <a:off x="1289" y="646"/>
                  <a:ext cx="668" cy="540"/>
                </a:xfrm>
                <a:prstGeom prst="ellipse">
                  <a:avLst/>
                </a:prstGeom>
                <a:solidFill>
                  <a:srgbClr val="333333"/>
                </a:solidFill>
                <a:ln>
                  <a:noFill/>
                </a:ln>
                <a:effectLst>
                  <a:prstShdw prst="shdw11">
                    <a:srgbClr val="808080">
                      <a:alpha val="50000"/>
                    </a:srgbClr>
                  </a:prstShdw>
                </a:effectLst>
                <a:extLst>
                  <a:ext uri="{91240B29-F687-4F45-9708-019B960494DF}">
                    <a14:hiddenLine xmlns:a14="http://schemas.microsoft.com/office/drawing/2010/main" w="38100" algn="ctr">
                      <a:solidFill>
                        <a:schemeClr val="bg1"/>
                      </a:solidFill>
                      <a:round/>
                      <a:headEnd/>
                      <a:tailEnd/>
                    </a14:hiddenLine>
                  </a:ext>
                </a:extLst>
              </p:spPr>
              <p:txBody>
                <a:bodyPr anchor="ctr">
                  <a:spAutoFit/>
                </a:bodyPr>
                <a:lstStyle/>
                <a:p>
                  <a:endParaRPr lang="vi-VN">
                    <a:latin typeface="Roboto Black" panose="02000000000000000000" pitchFamily="2" charset="0"/>
                    <a:ea typeface="Roboto Black" panose="02000000000000000000" pitchFamily="2" charset="0"/>
                  </a:endParaRPr>
                </a:p>
              </p:txBody>
            </p:sp>
            <p:sp>
              <p:nvSpPr>
                <p:cNvPr id="49" name="Oval 41">
                  <a:extLst>
                    <a:ext uri="{FF2B5EF4-FFF2-40B4-BE49-F238E27FC236}">
                      <a16:creationId xmlns:a16="http://schemas.microsoft.com/office/drawing/2014/main" id="{132390D0-7EB0-F020-95B8-C8E5F4E1B77B}"/>
                    </a:ext>
                  </a:extLst>
                </p:cNvPr>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a:noFill/>
                </a:ln>
                <a:effectLst>
                  <a:prstShdw prst="shdw11">
                    <a:schemeClr val="bg2">
                      <a:alpha val="50000"/>
                    </a:schemeClr>
                  </a:prstShdw>
                </a:effectLst>
                <a:extLst>
                  <a:ext uri="{91240B29-F687-4F45-9708-019B960494DF}">
                    <a14:hiddenLine xmlns:a14="http://schemas.microsoft.com/office/drawing/2010/main" w="9525" algn="ctr">
                      <a:solidFill>
                        <a:schemeClr val="tx1"/>
                      </a:solidFill>
                      <a:round/>
                      <a:headEnd/>
                      <a:tailEnd/>
                    </a14:hiddenLine>
                  </a:ext>
                </a:extLst>
              </p:spPr>
              <p:txBody>
                <a:bodyPr vert="eaVert" wrap="none" anchor="ctr"/>
                <a:lstStyle/>
                <a:p>
                  <a:endParaRPr lang="vi-VN">
                    <a:latin typeface="Roboto Black" panose="02000000000000000000" pitchFamily="2" charset="0"/>
                    <a:ea typeface="Roboto Black" panose="02000000000000000000" pitchFamily="2" charset="0"/>
                  </a:endParaRPr>
                </a:p>
              </p:txBody>
            </p:sp>
            <p:sp>
              <p:nvSpPr>
                <p:cNvPr id="50" name="Oval 42">
                  <a:extLst>
                    <a:ext uri="{FF2B5EF4-FFF2-40B4-BE49-F238E27FC236}">
                      <a16:creationId xmlns:a16="http://schemas.microsoft.com/office/drawing/2014/main" id="{34F6BCD8-5E9F-AA97-5F78-0A42553B7445}"/>
                    </a:ext>
                  </a:extLst>
                </p:cNvPr>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a:noFill/>
                </a:ln>
                <a:effectLst>
                  <a:prstShdw prst="shdw11">
                    <a:schemeClr val="bg2">
                      <a:alpha val="50000"/>
                    </a:schemeClr>
                  </a:prstShdw>
                </a:effectLst>
                <a:extLst>
                  <a:ext uri="{91240B29-F687-4F45-9708-019B960494DF}">
                    <a14:hiddenLine xmlns:a14="http://schemas.microsoft.com/office/drawing/2010/main" w="9525" algn="ctr">
                      <a:solidFill>
                        <a:schemeClr val="tx1"/>
                      </a:solidFill>
                      <a:round/>
                      <a:headEnd/>
                      <a:tailEnd/>
                    </a14:hiddenLine>
                  </a:ext>
                </a:extLst>
              </p:spPr>
              <p:txBody>
                <a:bodyPr vert="eaVert" wrap="none" anchor="ctr"/>
                <a:lstStyle/>
                <a:p>
                  <a:endParaRPr lang="vi-VN">
                    <a:latin typeface="Roboto Black" panose="02000000000000000000" pitchFamily="2" charset="0"/>
                    <a:ea typeface="Roboto Black" panose="02000000000000000000" pitchFamily="2" charset="0"/>
                  </a:endParaRPr>
                </a:p>
              </p:txBody>
            </p:sp>
            <p:sp>
              <p:nvSpPr>
                <p:cNvPr id="51" name="Oval 43">
                  <a:extLst>
                    <a:ext uri="{FF2B5EF4-FFF2-40B4-BE49-F238E27FC236}">
                      <a16:creationId xmlns:a16="http://schemas.microsoft.com/office/drawing/2014/main" id="{25F27F39-A905-EE72-0002-31E60D6324BA}"/>
                    </a:ext>
                  </a:extLst>
                </p:cNvPr>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prstShdw prst="shdw11">
                    <a:schemeClr val="bg2">
                      <a:alpha val="50000"/>
                    </a:schemeClr>
                  </a:prstShdw>
                </a:effectLst>
                <a:extLst>
                  <a:ext uri="{91240B29-F687-4F45-9708-019B960494DF}">
                    <a14:hiddenLine xmlns:a14="http://schemas.microsoft.com/office/drawing/2010/main" w="9525" algn="ctr">
                      <a:solidFill>
                        <a:schemeClr val="tx1"/>
                      </a:solidFill>
                      <a:round/>
                      <a:headEnd/>
                      <a:tailEnd/>
                    </a14:hiddenLine>
                  </a:ext>
                </a:extLst>
              </p:spPr>
              <p:txBody>
                <a:bodyPr vert="eaVert" wrap="none" anchor="ctr"/>
                <a:lstStyle/>
                <a:p>
                  <a:endParaRPr lang="vi-VN">
                    <a:latin typeface="Roboto Black" panose="02000000000000000000" pitchFamily="2" charset="0"/>
                    <a:ea typeface="Roboto Black" panose="02000000000000000000" pitchFamily="2" charset="0"/>
                  </a:endParaRPr>
                </a:p>
              </p:txBody>
            </p:sp>
            <p:sp>
              <p:nvSpPr>
                <p:cNvPr id="52" name="Oval 44">
                  <a:extLst>
                    <a:ext uri="{FF2B5EF4-FFF2-40B4-BE49-F238E27FC236}">
                      <a16:creationId xmlns:a16="http://schemas.microsoft.com/office/drawing/2014/main" id="{B863CC33-E5A7-A976-4457-9B5CDF018F1D}"/>
                    </a:ext>
                  </a:extLst>
                </p:cNvPr>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a:noFill/>
                </a:ln>
                <a:effectLst>
                  <a:prstShdw prst="shdw11">
                    <a:schemeClr val="bg2">
                      <a:alpha val="50000"/>
                    </a:schemeClr>
                  </a:prstShdw>
                </a:effectLst>
                <a:extLst>
                  <a:ext uri="{91240B29-F687-4F45-9708-019B960494DF}">
                    <a14:hiddenLine xmlns:a14="http://schemas.microsoft.com/office/drawing/2010/main" w="9525" algn="ctr">
                      <a:solidFill>
                        <a:schemeClr val="tx1"/>
                      </a:solidFill>
                      <a:round/>
                      <a:headEnd/>
                      <a:tailEnd/>
                    </a14:hiddenLine>
                  </a:ext>
                </a:extLst>
              </p:spPr>
              <p:txBody>
                <a:bodyPr vert="eaVert" wrap="none" anchor="ctr"/>
                <a:lstStyle/>
                <a:p>
                  <a:endParaRPr lang="vi-VN">
                    <a:latin typeface="Roboto Black" panose="02000000000000000000" pitchFamily="2" charset="0"/>
                    <a:ea typeface="Roboto Black" panose="02000000000000000000" pitchFamily="2" charset="0"/>
                  </a:endParaRPr>
                </a:p>
              </p:txBody>
            </p:sp>
          </p:grpSp>
          <p:sp>
            <p:nvSpPr>
              <p:cNvPr id="47" name="Text Box 45">
                <a:extLst>
                  <a:ext uri="{FF2B5EF4-FFF2-40B4-BE49-F238E27FC236}">
                    <a16:creationId xmlns:a16="http://schemas.microsoft.com/office/drawing/2014/main" id="{D5B10AF6-59A6-FEF4-0A0D-C933AC2198FB}"/>
                  </a:ext>
                </a:extLst>
              </p:cNvPr>
              <p:cNvSpPr txBox="1">
                <a:spLocks noChangeArrowheads="1"/>
              </p:cNvSpPr>
              <p:nvPr/>
            </p:nvSpPr>
            <p:spPr bwMode="gray">
              <a:xfrm>
                <a:off x="1358" y="2582"/>
                <a:ext cx="22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dirty="0">
                    <a:solidFill>
                      <a:srgbClr val="000000"/>
                    </a:solidFill>
                    <a:latin typeface="Roboto Black" panose="02000000000000000000" pitchFamily="2" charset="0"/>
                    <a:ea typeface="Roboto Black" panose="02000000000000000000" pitchFamily="2" charset="0"/>
                  </a:rPr>
                  <a:t>4</a:t>
                </a:r>
              </a:p>
            </p:txBody>
          </p:sp>
        </p:grpSp>
        <p:sp>
          <p:nvSpPr>
            <p:cNvPr id="45" name="Rectangle 8">
              <a:extLst>
                <a:ext uri="{FF2B5EF4-FFF2-40B4-BE49-F238E27FC236}">
                  <a16:creationId xmlns:a16="http://schemas.microsoft.com/office/drawing/2014/main" id="{609E7AD3-6145-129A-F20B-1C9C958E20DF}"/>
                </a:ext>
              </a:extLst>
            </p:cNvPr>
            <p:cNvSpPr>
              <a:spLocks noChangeArrowheads="1"/>
            </p:cNvSpPr>
            <p:nvPr/>
          </p:nvSpPr>
          <p:spPr bwMode="black">
            <a:xfrm>
              <a:off x="4123407" y="4697545"/>
              <a:ext cx="7379199" cy="892552"/>
            </a:xfrm>
            <a:prstGeom prst="rect">
              <a:avLst/>
            </a:prstGeom>
            <a:noFill/>
            <a:ln w="9525">
              <a:noFill/>
              <a:miter lim="800000"/>
              <a:headEnd/>
              <a:tailEnd/>
            </a:ln>
            <a:effectLst/>
          </p:spPr>
          <p:txBody>
            <a:bodyPr wrap="square">
              <a:spAutoFit/>
            </a:bodyPr>
            <a:lstStyle/>
            <a:p>
              <a:pPr marL="0" lvl="4" eaLnBrk="0" hangingPunct="0"/>
              <a:r>
                <a:rPr lang="en-US" sz="2600" b="1" dirty="0" smtClean="0">
                  <a:solidFill>
                    <a:srgbClr val="002060"/>
                  </a:solidFill>
                  <a:latin typeface="Cambria" panose="02040503050406030204" pitchFamily="18" charset="0"/>
                  <a:ea typeface="Cambria" panose="02040503050406030204" pitchFamily="18" charset="0"/>
                </a:rPr>
                <a:t>ÁP DỤNG CÔNG NGHỆ IN 3D TRONG ĐÓNG TÀU FRP CỠ NHỎ</a:t>
              </a:r>
              <a:endParaRPr lang="en-US" sz="2600" b="1" dirty="0">
                <a:solidFill>
                  <a:srgbClr val="002060"/>
                </a:solidFill>
                <a:latin typeface="Cambria" panose="02040503050406030204" pitchFamily="18" charset="0"/>
                <a:ea typeface="Cambria" panose="02040503050406030204" pitchFamily="18" charset="0"/>
              </a:endParaRPr>
            </a:p>
          </p:txBody>
        </p:sp>
      </p:grpSp>
      <p:grpSp>
        <p:nvGrpSpPr>
          <p:cNvPr id="53" name="Group 52">
            <a:extLst>
              <a:ext uri="{FF2B5EF4-FFF2-40B4-BE49-F238E27FC236}">
                <a16:creationId xmlns:a16="http://schemas.microsoft.com/office/drawing/2014/main" id="{96720D19-990A-427D-A433-70B88308D8D3}"/>
              </a:ext>
            </a:extLst>
          </p:cNvPr>
          <p:cNvGrpSpPr/>
          <p:nvPr/>
        </p:nvGrpSpPr>
        <p:grpSpPr>
          <a:xfrm>
            <a:off x="1672947" y="1362661"/>
            <a:ext cx="9704865" cy="661988"/>
            <a:chOff x="1953454" y="1348906"/>
            <a:chExt cx="9704865" cy="661988"/>
          </a:xfrm>
        </p:grpSpPr>
        <p:grpSp>
          <p:nvGrpSpPr>
            <p:cNvPr id="54" name="Group 22">
              <a:extLst>
                <a:ext uri="{FF2B5EF4-FFF2-40B4-BE49-F238E27FC236}">
                  <a16:creationId xmlns:a16="http://schemas.microsoft.com/office/drawing/2014/main" id="{CB940A66-D341-D95B-4FB1-6FA5A3411079}"/>
                </a:ext>
              </a:extLst>
            </p:cNvPr>
            <p:cNvGrpSpPr>
              <a:grpSpLocks/>
            </p:cNvGrpSpPr>
            <p:nvPr/>
          </p:nvGrpSpPr>
          <p:grpSpPr bwMode="auto">
            <a:xfrm>
              <a:off x="1953454" y="1348906"/>
              <a:ext cx="757238" cy="661988"/>
              <a:chOff x="912" y="1107"/>
              <a:chExt cx="477" cy="417"/>
            </a:xfrm>
          </p:grpSpPr>
          <p:grpSp>
            <p:nvGrpSpPr>
              <p:cNvPr id="56" name="Group 23">
                <a:extLst>
                  <a:ext uri="{FF2B5EF4-FFF2-40B4-BE49-F238E27FC236}">
                    <a16:creationId xmlns:a16="http://schemas.microsoft.com/office/drawing/2014/main" id="{A6E5DBF4-F381-CDDD-B40B-D02CED594283}"/>
                  </a:ext>
                </a:extLst>
              </p:cNvPr>
              <p:cNvGrpSpPr>
                <a:grpSpLocks/>
              </p:cNvGrpSpPr>
              <p:nvPr/>
            </p:nvGrpSpPr>
            <p:grpSpPr bwMode="auto">
              <a:xfrm>
                <a:off x="912" y="1107"/>
                <a:ext cx="477" cy="417"/>
                <a:chOff x="1289" y="587"/>
                <a:chExt cx="787" cy="689"/>
              </a:xfrm>
            </p:grpSpPr>
            <p:sp>
              <p:nvSpPr>
                <p:cNvPr id="58" name="Oval 24">
                  <a:extLst>
                    <a:ext uri="{FF2B5EF4-FFF2-40B4-BE49-F238E27FC236}">
                      <a16:creationId xmlns:a16="http://schemas.microsoft.com/office/drawing/2014/main" id="{0D97DB41-CBE7-6CB3-4E06-25C338892B76}"/>
                    </a:ext>
                  </a:extLst>
                </p:cNvPr>
                <p:cNvSpPr>
                  <a:spLocks noChangeArrowheads="1"/>
                </p:cNvSpPr>
                <p:nvPr/>
              </p:nvSpPr>
              <p:spPr bwMode="gray">
                <a:xfrm>
                  <a:off x="1289" y="646"/>
                  <a:ext cx="668" cy="540"/>
                </a:xfrm>
                <a:prstGeom prst="ellipse">
                  <a:avLst/>
                </a:prstGeom>
                <a:solidFill>
                  <a:srgbClr val="333333"/>
                </a:solidFill>
                <a:ln>
                  <a:noFill/>
                </a:ln>
                <a:effectLst>
                  <a:prstShdw prst="shdw11">
                    <a:srgbClr val="808080">
                      <a:alpha val="50000"/>
                    </a:srgbClr>
                  </a:prstShdw>
                </a:effectLst>
                <a:extLst>
                  <a:ext uri="{91240B29-F687-4F45-9708-019B960494DF}">
                    <a14:hiddenLine xmlns:a14="http://schemas.microsoft.com/office/drawing/2010/main" w="38100" algn="ctr">
                      <a:solidFill>
                        <a:schemeClr val="bg1"/>
                      </a:solidFill>
                      <a:round/>
                      <a:headEnd/>
                      <a:tailEnd/>
                    </a14:hiddenLine>
                  </a:ext>
                </a:extLst>
              </p:spPr>
              <p:txBody>
                <a:bodyPr anchor="ctr">
                  <a:spAutoFit/>
                </a:bodyPr>
                <a:lstStyle/>
                <a:p>
                  <a:endParaRPr lang="vi-VN">
                    <a:latin typeface="Roboto Black" panose="02000000000000000000" pitchFamily="2" charset="0"/>
                    <a:ea typeface="Roboto Black" panose="02000000000000000000" pitchFamily="2" charset="0"/>
                  </a:endParaRPr>
                </a:p>
              </p:txBody>
            </p:sp>
            <p:sp>
              <p:nvSpPr>
                <p:cNvPr id="59" name="Oval 25">
                  <a:extLst>
                    <a:ext uri="{FF2B5EF4-FFF2-40B4-BE49-F238E27FC236}">
                      <a16:creationId xmlns:a16="http://schemas.microsoft.com/office/drawing/2014/main" id="{9F94781D-F5FF-DD6D-1001-7DA40D23C0B6}"/>
                    </a:ext>
                  </a:extLst>
                </p:cNvPr>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a:noFill/>
                </a:ln>
                <a:effectLst>
                  <a:prstShdw prst="shdw11">
                    <a:schemeClr val="bg2">
                      <a:alpha val="50000"/>
                    </a:schemeClr>
                  </a:prstShdw>
                </a:effectLst>
                <a:extLst>
                  <a:ext uri="{91240B29-F687-4F45-9708-019B960494DF}">
                    <a14:hiddenLine xmlns:a14="http://schemas.microsoft.com/office/drawing/2010/main" w="9525" algn="ctr">
                      <a:solidFill>
                        <a:schemeClr val="tx1"/>
                      </a:solidFill>
                      <a:round/>
                      <a:headEnd/>
                      <a:tailEnd/>
                    </a14:hiddenLine>
                  </a:ext>
                </a:extLst>
              </p:spPr>
              <p:txBody>
                <a:bodyPr vert="eaVert" wrap="none" anchor="ctr"/>
                <a:lstStyle/>
                <a:p>
                  <a:endParaRPr lang="vi-VN">
                    <a:latin typeface="Roboto Black" panose="02000000000000000000" pitchFamily="2" charset="0"/>
                    <a:ea typeface="Roboto Black" panose="02000000000000000000" pitchFamily="2" charset="0"/>
                  </a:endParaRPr>
                </a:p>
              </p:txBody>
            </p:sp>
            <p:sp>
              <p:nvSpPr>
                <p:cNvPr id="60" name="Oval 26">
                  <a:extLst>
                    <a:ext uri="{FF2B5EF4-FFF2-40B4-BE49-F238E27FC236}">
                      <a16:creationId xmlns:a16="http://schemas.microsoft.com/office/drawing/2014/main" id="{91D2E57D-8743-B412-F407-D751E922205E}"/>
                    </a:ext>
                  </a:extLst>
                </p:cNvPr>
                <p:cNvSpPr>
                  <a:spLocks noChangeArrowheads="1"/>
                </p:cNvSpPr>
                <p:nvPr/>
              </p:nvSpPr>
              <p:spPr bwMode="gray">
                <a:xfrm>
                  <a:off x="1445" y="645"/>
                  <a:ext cx="631" cy="631"/>
                </a:xfrm>
                <a:prstGeom prst="ellipse">
                  <a:avLst/>
                </a:prstGeom>
                <a:gradFill rotWithShape="1">
                  <a:gsLst>
                    <a:gs pos="0">
                      <a:srgbClr val="D6E1E2">
                        <a:alpha val="0"/>
                      </a:srgbClr>
                    </a:gs>
                    <a:gs pos="100000">
                      <a:srgbClr val="D6E1E2">
                        <a:gamma/>
                        <a:tint val="34902"/>
                        <a:invGamma/>
                      </a:srgbClr>
                    </a:gs>
                  </a:gsLst>
                  <a:lin ang="5400000" scaled="1"/>
                </a:gradFill>
                <a:ln>
                  <a:noFill/>
                </a:ln>
                <a:effectLst>
                  <a:prstShdw prst="shdw11">
                    <a:schemeClr val="bg2">
                      <a:alpha val="50000"/>
                    </a:schemeClr>
                  </a:prstShdw>
                </a:effectLst>
                <a:extLst>
                  <a:ext uri="{91240B29-F687-4F45-9708-019B960494DF}">
                    <a14:hiddenLine xmlns:a14="http://schemas.microsoft.com/office/drawing/2010/main" w="9525" algn="ctr">
                      <a:solidFill>
                        <a:schemeClr val="tx1"/>
                      </a:solidFill>
                      <a:round/>
                      <a:headEnd/>
                      <a:tailEnd/>
                    </a14:hiddenLine>
                  </a:ext>
                </a:extLst>
              </p:spPr>
              <p:txBody>
                <a:bodyPr vert="eaVert" wrap="none" anchor="ctr"/>
                <a:lstStyle/>
                <a:p>
                  <a:endParaRPr lang="vi-VN">
                    <a:latin typeface="Roboto Black" panose="02000000000000000000" pitchFamily="2" charset="0"/>
                    <a:ea typeface="Roboto Black" panose="02000000000000000000" pitchFamily="2" charset="0"/>
                  </a:endParaRPr>
                </a:p>
              </p:txBody>
            </p:sp>
            <p:sp>
              <p:nvSpPr>
                <p:cNvPr id="61" name="Oval 27">
                  <a:extLst>
                    <a:ext uri="{FF2B5EF4-FFF2-40B4-BE49-F238E27FC236}">
                      <a16:creationId xmlns:a16="http://schemas.microsoft.com/office/drawing/2014/main" id="{E45F7D9B-8231-1B84-9C7A-B3FC56B09E6A}"/>
                    </a:ext>
                  </a:extLst>
                </p:cNvPr>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prstShdw prst="shdw11">
                    <a:schemeClr val="bg2">
                      <a:alpha val="50000"/>
                    </a:schemeClr>
                  </a:prstShdw>
                </a:effectLst>
                <a:extLst>
                  <a:ext uri="{91240B29-F687-4F45-9708-019B960494DF}">
                    <a14:hiddenLine xmlns:a14="http://schemas.microsoft.com/office/drawing/2010/main" w="9525" algn="ctr">
                      <a:solidFill>
                        <a:schemeClr val="tx1"/>
                      </a:solidFill>
                      <a:round/>
                      <a:headEnd/>
                      <a:tailEnd/>
                    </a14:hiddenLine>
                  </a:ext>
                </a:extLst>
              </p:spPr>
              <p:txBody>
                <a:bodyPr vert="eaVert" wrap="none" anchor="ctr"/>
                <a:lstStyle/>
                <a:p>
                  <a:endParaRPr lang="vi-VN">
                    <a:latin typeface="Roboto Black" panose="02000000000000000000" pitchFamily="2" charset="0"/>
                    <a:ea typeface="Roboto Black" panose="02000000000000000000" pitchFamily="2" charset="0"/>
                  </a:endParaRPr>
                </a:p>
              </p:txBody>
            </p:sp>
            <p:sp>
              <p:nvSpPr>
                <p:cNvPr id="62" name="Oval 28">
                  <a:extLst>
                    <a:ext uri="{FF2B5EF4-FFF2-40B4-BE49-F238E27FC236}">
                      <a16:creationId xmlns:a16="http://schemas.microsoft.com/office/drawing/2014/main" id="{0C824F17-EE28-4E20-6510-6FD1A6FB0030}"/>
                    </a:ext>
                  </a:extLst>
                </p:cNvPr>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a:noFill/>
                </a:ln>
                <a:effectLst>
                  <a:prstShdw prst="shdw11">
                    <a:schemeClr val="bg2">
                      <a:alpha val="50000"/>
                    </a:schemeClr>
                  </a:prstShdw>
                </a:effectLst>
                <a:extLst>
                  <a:ext uri="{91240B29-F687-4F45-9708-019B960494DF}">
                    <a14:hiddenLine xmlns:a14="http://schemas.microsoft.com/office/drawing/2010/main" w="9525" algn="ctr">
                      <a:solidFill>
                        <a:schemeClr val="tx1"/>
                      </a:solidFill>
                      <a:round/>
                      <a:headEnd/>
                      <a:tailEnd/>
                    </a14:hiddenLine>
                  </a:ext>
                </a:extLst>
              </p:spPr>
              <p:txBody>
                <a:bodyPr vert="eaVert" wrap="none" anchor="ctr"/>
                <a:lstStyle/>
                <a:p>
                  <a:endParaRPr lang="vi-VN">
                    <a:latin typeface="Roboto Black" panose="02000000000000000000" pitchFamily="2" charset="0"/>
                    <a:ea typeface="Roboto Black" panose="02000000000000000000" pitchFamily="2" charset="0"/>
                  </a:endParaRPr>
                </a:p>
              </p:txBody>
            </p:sp>
          </p:grpSp>
          <p:sp>
            <p:nvSpPr>
              <p:cNvPr id="57" name="Text Box 29">
                <a:extLst>
                  <a:ext uri="{FF2B5EF4-FFF2-40B4-BE49-F238E27FC236}">
                    <a16:creationId xmlns:a16="http://schemas.microsoft.com/office/drawing/2014/main" id="{12A10B26-E80C-5C36-DEFA-27ECD70C0115}"/>
                  </a:ext>
                </a:extLst>
              </p:cNvPr>
              <p:cNvSpPr txBox="1">
                <a:spLocks noChangeArrowheads="1"/>
              </p:cNvSpPr>
              <p:nvPr/>
            </p:nvSpPr>
            <p:spPr bwMode="gray">
              <a:xfrm>
                <a:off x="996" y="1163"/>
                <a:ext cx="22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dirty="0">
                    <a:solidFill>
                      <a:srgbClr val="000000"/>
                    </a:solidFill>
                    <a:latin typeface="Roboto Black" panose="02000000000000000000" pitchFamily="2" charset="0"/>
                    <a:ea typeface="Roboto Black" panose="02000000000000000000" pitchFamily="2" charset="0"/>
                  </a:rPr>
                  <a:t>1</a:t>
                </a:r>
              </a:p>
            </p:txBody>
          </p:sp>
        </p:grpSp>
        <p:sp>
          <p:nvSpPr>
            <p:cNvPr id="55" name="Rectangle 8">
              <a:extLst>
                <a:ext uri="{FF2B5EF4-FFF2-40B4-BE49-F238E27FC236}">
                  <a16:creationId xmlns:a16="http://schemas.microsoft.com/office/drawing/2014/main" id="{B0EBA3E1-4EFD-BDA1-8559-AF369A19E97A}"/>
                </a:ext>
              </a:extLst>
            </p:cNvPr>
            <p:cNvSpPr>
              <a:spLocks noChangeArrowheads="1"/>
            </p:cNvSpPr>
            <p:nvPr/>
          </p:nvSpPr>
          <p:spPr bwMode="black">
            <a:xfrm>
              <a:off x="2964656" y="1351941"/>
              <a:ext cx="8693663" cy="492443"/>
            </a:xfrm>
            <a:prstGeom prst="rect">
              <a:avLst/>
            </a:prstGeom>
            <a:noFill/>
            <a:ln w="9525">
              <a:noFill/>
              <a:miter lim="800000"/>
              <a:headEnd/>
              <a:tailEnd/>
            </a:ln>
            <a:effectLst/>
          </p:spPr>
          <p:txBody>
            <a:bodyPr wrap="square">
              <a:spAutoFit/>
            </a:bodyPr>
            <a:lstStyle/>
            <a:p>
              <a:pPr eaLnBrk="0" hangingPunct="0"/>
              <a:r>
                <a:rPr lang="en-US" sz="2600" b="1" dirty="0" smtClean="0">
                  <a:solidFill>
                    <a:srgbClr val="002060"/>
                  </a:solidFill>
                  <a:latin typeface="Cambria" panose="02040503050406030204" pitchFamily="18" charset="0"/>
                  <a:ea typeface="Cambria" panose="02040503050406030204" pitchFamily="18" charset="0"/>
                  <a:cs typeface="Times New Roman" pitchFamily="18" charset="0"/>
                </a:rPr>
                <a:t>ĐẶT </a:t>
              </a:r>
              <a:r>
                <a:rPr lang="en-US" sz="2600" b="1" dirty="0">
                  <a:solidFill>
                    <a:srgbClr val="002060"/>
                  </a:solidFill>
                  <a:latin typeface="Cambria" panose="02040503050406030204" pitchFamily="18" charset="0"/>
                  <a:ea typeface="Cambria" panose="02040503050406030204" pitchFamily="18" charset="0"/>
                  <a:cs typeface="Times New Roman" pitchFamily="18" charset="0"/>
                </a:rPr>
                <a:t>VẤN ĐỀ</a:t>
              </a:r>
            </a:p>
          </p:txBody>
        </p:sp>
      </p:grpSp>
      <p:grpSp>
        <p:nvGrpSpPr>
          <p:cNvPr id="63" name="Group 62">
            <a:extLst>
              <a:ext uri="{FF2B5EF4-FFF2-40B4-BE49-F238E27FC236}">
                <a16:creationId xmlns:a16="http://schemas.microsoft.com/office/drawing/2014/main" id="{EEA37683-BFF0-B1B5-2C77-EA20141CD56B}"/>
              </a:ext>
            </a:extLst>
          </p:cNvPr>
          <p:cNvGrpSpPr/>
          <p:nvPr/>
        </p:nvGrpSpPr>
        <p:grpSpPr>
          <a:xfrm>
            <a:off x="3335117" y="3282421"/>
            <a:ext cx="8393799" cy="622300"/>
            <a:chOff x="3313292" y="3444939"/>
            <a:chExt cx="8393799" cy="622300"/>
          </a:xfrm>
        </p:grpSpPr>
        <p:grpSp>
          <p:nvGrpSpPr>
            <p:cNvPr id="64" name="Group 38">
              <a:extLst>
                <a:ext uri="{FF2B5EF4-FFF2-40B4-BE49-F238E27FC236}">
                  <a16:creationId xmlns:a16="http://schemas.microsoft.com/office/drawing/2014/main" id="{E4505DE9-ED44-37B8-CD9C-1E1F0E47974A}"/>
                </a:ext>
              </a:extLst>
            </p:cNvPr>
            <p:cNvGrpSpPr>
              <a:grpSpLocks/>
            </p:cNvGrpSpPr>
            <p:nvPr/>
          </p:nvGrpSpPr>
          <p:grpSpPr bwMode="auto">
            <a:xfrm>
              <a:off x="3313292" y="3444939"/>
              <a:ext cx="642937" cy="622300"/>
              <a:chOff x="1275" y="2526"/>
              <a:chExt cx="405" cy="392"/>
            </a:xfrm>
          </p:grpSpPr>
          <p:grpSp>
            <p:nvGrpSpPr>
              <p:cNvPr id="66" name="Group 39">
                <a:extLst>
                  <a:ext uri="{FF2B5EF4-FFF2-40B4-BE49-F238E27FC236}">
                    <a16:creationId xmlns:a16="http://schemas.microsoft.com/office/drawing/2014/main" id="{2C30277F-2B42-CBBE-0501-8507A16457FD}"/>
                  </a:ext>
                </a:extLst>
              </p:cNvPr>
              <p:cNvGrpSpPr>
                <a:grpSpLocks/>
              </p:cNvGrpSpPr>
              <p:nvPr/>
            </p:nvGrpSpPr>
            <p:grpSpPr bwMode="auto">
              <a:xfrm>
                <a:off x="1275" y="2526"/>
                <a:ext cx="405" cy="392"/>
                <a:chOff x="1289" y="587"/>
                <a:chExt cx="668" cy="647"/>
              </a:xfrm>
            </p:grpSpPr>
            <p:sp>
              <p:nvSpPr>
                <p:cNvPr id="68" name="Oval 40">
                  <a:extLst>
                    <a:ext uri="{FF2B5EF4-FFF2-40B4-BE49-F238E27FC236}">
                      <a16:creationId xmlns:a16="http://schemas.microsoft.com/office/drawing/2014/main" id="{951E8D20-5D45-C925-F11F-B87C1FBD511A}"/>
                    </a:ext>
                  </a:extLst>
                </p:cNvPr>
                <p:cNvSpPr>
                  <a:spLocks noChangeArrowheads="1"/>
                </p:cNvSpPr>
                <p:nvPr/>
              </p:nvSpPr>
              <p:spPr bwMode="gray">
                <a:xfrm>
                  <a:off x="1289" y="646"/>
                  <a:ext cx="668" cy="540"/>
                </a:xfrm>
                <a:prstGeom prst="ellipse">
                  <a:avLst/>
                </a:prstGeom>
                <a:solidFill>
                  <a:srgbClr val="333333"/>
                </a:solidFill>
                <a:ln>
                  <a:noFill/>
                </a:ln>
                <a:effectLst>
                  <a:prstShdw prst="shdw11">
                    <a:srgbClr val="808080">
                      <a:alpha val="50000"/>
                    </a:srgbClr>
                  </a:prstShdw>
                </a:effectLst>
                <a:extLst>
                  <a:ext uri="{91240B29-F687-4F45-9708-019B960494DF}">
                    <a14:hiddenLine xmlns:a14="http://schemas.microsoft.com/office/drawing/2010/main" w="38100" algn="ctr">
                      <a:solidFill>
                        <a:schemeClr val="bg1"/>
                      </a:solidFill>
                      <a:round/>
                      <a:headEnd/>
                      <a:tailEnd/>
                    </a14:hiddenLine>
                  </a:ext>
                </a:extLst>
              </p:spPr>
              <p:txBody>
                <a:bodyPr anchor="ctr">
                  <a:spAutoFit/>
                </a:bodyPr>
                <a:lstStyle/>
                <a:p>
                  <a:endParaRPr lang="vi-VN">
                    <a:latin typeface="Roboto Black" panose="02000000000000000000" pitchFamily="2" charset="0"/>
                    <a:ea typeface="Roboto Black" panose="02000000000000000000" pitchFamily="2" charset="0"/>
                  </a:endParaRPr>
                </a:p>
              </p:txBody>
            </p:sp>
            <p:sp>
              <p:nvSpPr>
                <p:cNvPr id="69" name="Oval 41">
                  <a:extLst>
                    <a:ext uri="{FF2B5EF4-FFF2-40B4-BE49-F238E27FC236}">
                      <a16:creationId xmlns:a16="http://schemas.microsoft.com/office/drawing/2014/main" id="{073B0308-1162-EE85-62FA-9304F9BF7CD7}"/>
                    </a:ext>
                  </a:extLst>
                </p:cNvPr>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a:noFill/>
                </a:ln>
                <a:effectLst>
                  <a:prstShdw prst="shdw11">
                    <a:schemeClr val="bg2">
                      <a:alpha val="50000"/>
                    </a:schemeClr>
                  </a:prstShdw>
                </a:effectLst>
                <a:extLst>
                  <a:ext uri="{91240B29-F687-4F45-9708-019B960494DF}">
                    <a14:hiddenLine xmlns:a14="http://schemas.microsoft.com/office/drawing/2010/main" w="9525" algn="ctr">
                      <a:solidFill>
                        <a:schemeClr val="tx1"/>
                      </a:solidFill>
                      <a:round/>
                      <a:headEnd/>
                      <a:tailEnd/>
                    </a14:hiddenLine>
                  </a:ext>
                </a:extLst>
              </p:spPr>
              <p:txBody>
                <a:bodyPr vert="eaVert" wrap="none" anchor="ctr"/>
                <a:lstStyle/>
                <a:p>
                  <a:endParaRPr lang="vi-VN">
                    <a:latin typeface="Roboto Black" panose="02000000000000000000" pitchFamily="2" charset="0"/>
                    <a:ea typeface="Roboto Black" panose="02000000000000000000" pitchFamily="2" charset="0"/>
                  </a:endParaRPr>
                </a:p>
              </p:txBody>
            </p:sp>
            <p:sp>
              <p:nvSpPr>
                <p:cNvPr id="70" name="Oval 42">
                  <a:extLst>
                    <a:ext uri="{FF2B5EF4-FFF2-40B4-BE49-F238E27FC236}">
                      <a16:creationId xmlns:a16="http://schemas.microsoft.com/office/drawing/2014/main" id="{A71043BD-1EFE-36D6-DEC1-5C72C49AE603}"/>
                    </a:ext>
                  </a:extLst>
                </p:cNvPr>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a:noFill/>
                </a:ln>
                <a:effectLst>
                  <a:prstShdw prst="shdw11">
                    <a:schemeClr val="bg2">
                      <a:alpha val="50000"/>
                    </a:schemeClr>
                  </a:prstShdw>
                </a:effectLst>
                <a:extLst>
                  <a:ext uri="{91240B29-F687-4F45-9708-019B960494DF}">
                    <a14:hiddenLine xmlns:a14="http://schemas.microsoft.com/office/drawing/2010/main" w="9525" algn="ctr">
                      <a:solidFill>
                        <a:schemeClr val="tx1"/>
                      </a:solidFill>
                      <a:round/>
                      <a:headEnd/>
                      <a:tailEnd/>
                    </a14:hiddenLine>
                  </a:ext>
                </a:extLst>
              </p:spPr>
              <p:txBody>
                <a:bodyPr vert="eaVert" wrap="none" anchor="ctr"/>
                <a:lstStyle/>
                <a:p>
                  <a:endParaRPr lang="vi-VN">
                    <a:latin typeface="Roboto Black" panose="02000000000000000000" pitchFamily="2" charset="0"/>
                    <a:ea typeface="Roboto Black" panose="02000000000000000000" pitchFamily="2" charset="0"/>
                  </a:endParaRPr>
                </a:p>
              </p:txBody>
            </p:sp>
            <p:sp>
              <p:nvSpPr>
                <p:cNvPr id="71" name="Oval 43">
                  <a:extLst>
                    <a:ext uri="{FF2B5EF4-FFF2-40B4-BE49-F238E27FC236}">
                      <a16:creationId xmlns:a16="http://schemas.microsoft.com/office/drawing/2014/main" id="{94931240-8474-81F4-EA62-B229FC6F20E8}"/>
                    </a:ext>
                  </a:extLst>
                </p:cNvPr>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prstShdw prst="shdw11">
                    <a:schemeClr val="bg2">
                      <a:alpha val="50000"/>
                    </a:schemeClr>
                  </a:prstShdw>
                </a:effectLst>
                <a:extLst>
                  <a:ext uri="{91240B29-F687-4F45-9708-019B960494DF}">
                    <a14:hiddenLine xmlns:a14="http://schemas.microsoft.com/office/drawing/2010/main" w="9525" algn="ctr">
                      <a:solidFill>
                        <a:schemeClr val="tx1"/>
                      </a:solidFill>
                      <a:round/>
                      <a:headEnd/>
                      <a:tailEnd/>
                    </a14:hiddenLine>
                  </a:ext>
                </a:extLst>
              </p:spPr>
              <p:txBody>
                <a:bodyPr vert="eaVert" wrap="none" anchor="ctr"/>
                <a:lstStyle/>
                <a:p>
                  <a:endParaRPr lang="vi-VN">
                    <a:latin typeface="Roboto Black" panose="02000000000000000000" pitchFamily="2" charset="0"/>
                    <a:ea typeface="Roboto Black" panose="02000000000000000000" pitchFamily="2" charset="0"/>
                  </a:endParaRPr>
                </a:p>
              </p:txBody>
            </p:sp>
            <p:sp>
              <p:nvSpPr>
                <p:cNvPr id="72" name="Oval 44">
                  <a:extLst>
                    <a:ext uri="{FF2B5EF4-FFF2-40B4-BE49-F238E27FC236}">
                      <a16:creationId xmlns:a16="http://schemas.microsoft.com/office/drawing/2014/main" id="{58E80DF3-7C5A-7861-AE44-E9D661F5A9D1}"/>
                    </a:ext>
                  </a:extLst>
                </p:cNvPr>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a:noFill/>
                </a:ln>
                <a:effectLst>
                  <a:prstShdw prst="shdw11">
                    <a:schemeClr val="bg2">
                      <a:alpha val="50000"/>
                    </a:schemeClr>
                  </a:prstShdw>
                </a:effectLst>
                <a:extLst>
                  <a:ext uri="{91240B29-F687-4F45-9708-019B960494DF}">
                    <a14:hiddenLine xmlns:a14="http://schemas.microsoft.com/office/drawing/2010/main" w="9525" algn="ctr">
                      <a:solidFill>
                        <a:schemeClr val="tx1"/>
                      </a:solidFill>
                      <a:round/>
                      <a:headEnd/>
                      <a:tailEnd/>
                    </a14:hiddenLine>
                  </a:ext>
                </a:extLst>
              </p:spPr>
              <p:txBody>
                <a:bodyPr vert="eaVert" wrap="none" anchor="ctr"/>
                <a:lstStyle/>
                <a:p>
                  <a:endParaRPr lang="vi-VN">
                    <a:latin typeface="Roboto Black" panose="02000000000000000000" pitchFamily="2" charset="0"/>
                    <a:ea typeface="Roboto Black" panose="02000000000000000000" pitchFamily="2" charset="0"/>
                  </a:endParaRPr>
                </a:p>
              </p:txBody>
            </p:sp>
          </p:grpSp>
          <p:sp>
            <p:nvSpPr>
              <p:cNvPr id="67" name="Text Box 45">
                <a:extLst>
                  <a:ext uri="{FF2B5EF4-FFF2-40B4-BE49-F238E27FC236}">
                    <a16:creationId xmlns:a16="http://schemas.microsoft.com/office/drawing/2014/main" id="{373EC5D4-F56C-600D-F212-5044CF2F7677}"/>
                  </a:ext>
                </a:extLst>
              </p:cNvPr>
              <p:cNvSpPr txBox="1">
                <a:spLocks noChangeArrowheads="1"/>
              </p:cNvSpPr>
              <p:nvPr/>
            </p:nvSpPr>
            <p:spPr bwMode="gray">
              <a:xfrm>
                <a:off x="1359" y="2582"/>
                <a:ext cx="22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dirty="0">
                    <a:solidFill>
                      <a:srgbClr val="000000"/>
                    </a:solidFill>
                    <a:latin typeface="Roboto Black" panose="02000000000000000000" pitchFamily="2" charset="0"/>
                    <a:ea typeface="Roboto Black" panose="02000000000000000000" pitchFamily="2" charset="0"/>
                  </a:rPr>
                  <a:t>3</a:t>
                </a:r>
              </a:p>
            </p:txBody>
          </p:sp>
        </p:grpSp>
        <p:sp>
          <p:nvSpPr>
            <p:cNvPr id="65" name="Rectangle 8">
              <a:extLst>
                <a:ext uri="{FF2B5EF4-FFF2-40B4-BE49-F238E27FC236}">
                  <a16:creationId xmlns:a16="http://schemas.microsoft.com/office/drawing/2014/main" id="{DB8501E3-0A98-297C-E007-7594DD4FB0FD}"/>
                </a:ext>
              </a:extLst>
            </p:cNvPr>
            <p:cNvSpPr>
              <a:spLocks noChangeArrowheads="1"/>
            </p:cNvSpPr>
            <p:nvPr/>
          </p:nvSpPr>
          <p:spPr bwMode="black">
            <a:xfrm>
              <a:off x="4327892" y="3503359"/>
              <a:ext cx="7379199" cy="492443"/>
            </a:xfrm>
            <a:prstGeom prst="rect">
              <a:avLst/>
            </a:prstGeom>
            <a:noFill/>
            <a:ln w="9525">
              <a:noFill/>
              <a:miter lim="800000"/>
              <a:headEnd/>
              <a:tailEnd/>
            </a:ln>
            <a:effectLst/>
          </p:spPr>
          <p:txBody>
            <a:bodyPr wrap="square">
              <a:spAutoFit/>
            </a:bodyPr>
            <a:lstStyle/>
            <a:p>
              <a:pPr marL="0" lvl="4" eaLnBrk="0" hangingPunct="0"/>
              <a:r>
                <a:rPr lang="en-US" sz="2600" b="1" dirty="0" smtClean="0">
                  <a:solidFill>
                    <a:srgbClr val="002060"/>
                  </a:solidFill>
                  <a:latin typeface="Cambria" panose="02040503050406030204" pitchFamily="18" charset="0"/>
                  <a:ea typeface="Cambria" panose="02040503050406030204" pitchFamily="18" charset="0"/>
                </a:rPr>
                <a:t>ỨNG DỤNG CỦA CÔNG NGHỆ IN 3D</a:t>
              </a:r>
              <a:endParaRPr lang="en-US" sz="2600" b="1" dirty="0">
                <a:solidFill>
                  <a:srgbClr val="002060"/>
                </a:solidFill>
                <a:latin typeface="Cambria" panose="02040503050406030204" pitchFamily="18" charset="0"/>
                <a:ea typeface="Cambria" panose="02040503050406030204" pitchFamily="18" charset="0"/>
              </a:endParaRPr>
            </a:p>
          </p:txBody>
        </p:sp>
      </p:grpSp>
    </p:spTree>
    <p:extLst>
      <p:ext uri="{BB962C8B-B14F-4D97-AF65-F5344CB8AC3E}">
        <p14:creationId xmlns:p14="http://schemas.microsoft.com/office/powerpoint/2010/main" val="364170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left)">
                                      <p:cBhvr>
                                        <p:cTn id="15" dur="500"/>
                                        <p:tgtEl>
                                          <p:spTgt spid="6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left)">
                                      <p:cBhvr>
                                        <p:cTn id="19" dur="500"/>
                                        <p:tgtEl>
                                          <p:spTgt spid="4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left)">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11990F-4BF0-54A3-60DE-5A01F7D3C0DC}"/>
              </a:ext>
            </a:extLst>
          </p:cNvPr>
          <p:cNvSpPr/>
          <p:nvPr/>
        </p:nvSpPr>
        <p:spPr>
          <a:xfrm>
            <a:off x="0" y="0"/>
            <a:ext cx="6096000" cy="2371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5A9045-492D-0BCD-2764-6DF30C16A6CD}"/>
              </a:ext>
            </a:extLst>
          </p:cNvPr>
          <p:cNvSpPr/>
          <p:nvPr/>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825114DF-7015-A4E5-3570-B3B4D50A1F54}"/>
              </a:ext>
            </a:extLst>
          </p:cNvPr>
          <p:cNvSpPr/>
          <p:nvPr/>
        </p:nvSpPr>
        <p:spPr>
          <a:xfrm>
            <a:off x="264516" y="322987"/>
            <a:ext cx="5413473"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5">
            <a:extLst>
              <a:ext uri="{FF2B5EF4-FFF2-40B4-BE49-F238E27FC236}">
                <a16:creationId xmlns:a16="http://schemas.microsoft.com/office/drawing/2014/main" id="{79B26C9F-381B-B38A-0256-05516E21BF35}"/>
              </a:ext>
            </a:extLst>
          </p:cNvPr>
          <p:cNvSpPr>
            <a:spLocks noChangeArrowheads="1"/>
          </p:cNvSpPr>
          <p:nvPr/>
        </p:nvSpPr>
        <p:spPr bwMode="auto">
          <a:xfrm>
            <a:off x="-1162050" y="322987"/>
            <a:ext cx="5523411"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sz="2500" b="1" dirty="0" smtClean="0">
                <a:solidFill>
                  <a:schemeClr val="bg1"/>
                </a:solidFill>
                <a:latin typeface="Cambria" panose="02040503050406030204" pitchFamily="18" charset="0"/>
                <a:ea typeface="Cambria" panose="02040503050406030204" pitchFamily="18" charset="0"/>
                <a:cs typeface="Arial" panose="020B0604020202020204" pitchFamily="34" charset="0"/>
              </a:rPr>
              <a:t>I. ĐẶT VẤN ĐỀ</a:t>
            </a:r>
            <a:endPar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cxnSp>
        <p:nvCxnSpPr>
          <p:cNvPr id="12" name="Straight Connector 11">
            <a:extLst>
              <a:ext uri="{FF2B5EF4-FFF2-40B4-BE49-F238E27FC236}">
                <a16:creationId xmlns:a16="http://schemas.microsoft.com/office/drawing/2014/main" id="{59FF3DBA-E58D-F129-E10A-6CF6F99991C5}"/>
              </a:ext>
            </a:extLst>
          </p:cNvPr>
          <p:cNvCxnSpPr>
            <a:cxnSpLocks/>
          </p:cNvCxnSpPr>
          <p:nvPr/>
        </p:nvCxnSpPr>
        <p:spPr>
          <a:xfrm>
            <a:off x="264516" y="965200"/>
            <a:ext cx="11317884" cy="0"/>
          </a:xfrm>
          <a:prstGeom prst="line">
            <a:avLst/>
          </a:prstGeom>
          <a:ln w="38100">
            <a:solidFill>
              <a:srgbClr val="15848B"/>
            </a:solidFill>
          </a:ln>
        </p:spPr>
        <p:style>
          <a:lnRef idx="1">
            <a:schemeClr val="accent1"/>
          </a:lnRef>
          <a:fillRef idx="0">
            <a:schemeClr val="accent1"/>
          </a:fillRef>
          <a:effectRef idx="0">
            <a:schemeClr val="accent1"/>
          </a:effectRef>
          <a:fontRef idx="minor">
            <a:schemeClr val="tx1"/>
          </a:fontRef>
        </p:style>
      </p:cxnSp>
      <p:sp>
        <p:nvSpPr>
          <p:cNvPr id="13" name="Text Box 25">
            <a:extLst>
              <a:ext uri="{FF2B5EF4-FFF2-40B4-BE49-F238E27FC236}">
                <a16:creationId xmlns:a16="http://schemas.microsoft.com/office/drawing/2014/main" id="{743461CF-6E19-494E-AA4F-8FEF67C93E3E}"/>
              </a:ext>
            </a:extLst>
          </p:cNvPr>
          <p:cNvSpPr txBox="1">
            <a:spLocks noChangeArrowheads="1"/>
          </p:cNvSpPr>
          <p:nvPr/>
        </p:nvSpPr>
        <p:spPr bwMode="auto">
          <a:xfrm>
            <a:off x="193396" y="965200"/>
            <a:ext cx="11317884" cy="5863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sz="2000" b="1" dirty="0">
                <a:latin typeface="Cambria" panose="02040503050406030204" pitchFamily="18" charset="0"/>
                <a:ea typeface="Cambria" panose="02040503050406030204" pitchFamily="18" charset="0"/>
                <a:cs typeface="Times New Roman" panose="02020603050405020304" pitchFamily="18" charset="0"/>
              </a:rPr>
              <a:t>1. </a:t>
            </a:r>
            <a:r>
              <a:rPr lang="en-US" sz="2000" b="1" dirty="0" err="1">
                <a:latin typeface="Cambria" panose="02040503050406030204" pitchFamily="18" charset="0"/>
                <a:ea typeface="Cambria" panose="02040503050406030204" pitchFamily="18" charset="0"/>
                <a:cs typeface="Times New Roman" panose="02020603050405020304" pitchFamily="18" charset="0"/>
              </a:rPr>
              <a:t>Tính</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cần</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thiết</a:t>
            </a:r>
            <a:endParaRPr lang="en-US" sz="2000" b="1" dirty="0">
              <a:latin typeface="Cambria" panose="02040503050406030204" pitchFamily="18" charset="0"/>
              <a:ea typeface="Cambria" panose="02040503050406030204" pitchFamily="18" charset="0"/>
              <a:cs typeface="Times New Roman" panose="02020603050405020304" pitchFamily="18" charset="0"/>
            </a:endParaRPr>
          </a:p>
          <a:p>
            <a:pPr marL="342900" indent="-342900" algn="just">
              <a:spcAft>
                <a:spcPts val="600"/>
              </a:spcAft>
              <a:buFont typeface="Wingdings" panose="05000000000000000000" pitchFamily="2" charset="2"/>
              <a:buChar char="Ø"/>
            </a:pPr>
            <a:r>
              <a:rPr lang="en-US" sz="2000" dirty="0" err="1">
                <a:latin typeface="Cambria" panose="02040503050406030204" pitchFamily="18" charset="0"/>
                <a:ea typeface="Cambria" panose="02040503050406030204" pitchFamily="18" charset="0"/>
                <a:cs typeface="Times New Roman" panose="02020603050405020304" pitchFamily="18" charset="0"/>
              </a:rPr>
              <a:t>Trong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thời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đại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4.0 </a:t>
            </a:r>
            <a:r>
              <a:rPr lang="en-US" sz="2000" dirty="0" err="1">
                <a:latin typeface="Cambria" panose="02040503050406030204" pitchFamily="18" charset="0"/>
                <a:ea typeface="Cambria" panose="02040503050406030204" pitchFamily="18" charset="0"/>
                <a:cs typeface="Times New Roman" panose="02020603050405020304" pitchFamily="18" charset="0"/>
              </a:rPr>
              <a:t>phát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triển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vô</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cùng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nhanh</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chóng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và</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mạnh</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mẽ</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cùng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với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sự</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phát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triển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về</a:t>
            </a:r>
            <a:r>
              <a:rPr lang="en-US" sz="2000" dirty="0">
                <a:latin typeface="Cambria" panose="02040503050406030204" pitchFamily="18" charset="0"/>
                <a:ea typeface="Cambria" panose="02040503050406030204" pitchFamily="18" charset="0"/>
                <a:cs typeface="Times New Roman" panose="02020603050405020304" pitchFamily="18" charset="0"/>
              </a:rPr>
              <a:t> tin </a:t>
            </a:r>
            <a:r>
              <a:rPr lang="en-US" sz="2000" dirty="0" err="1">
                <a:latin typeface="Cambria" panose="02040503050406030204" pitchFamily="18" charset="0"/>
                <a:ea typeface="Cambria" panose="02040503050406030204" pitchFamily="18" charset="0"/>
                <a:cs typeface="Times New Roman" panose="02020603050405020304" pitchFamily="18" charset="0"/>
              </a:rPr>
              <a:t>học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và</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thông</a:t>
            </a:r>
            <a:r>
              <a:rPr lang="en-US" sz="2000" dirty="0">
                <a:latin typeface="Cambria" panose="02040503050406030204" pitchFamily="18" charset="0"/>
                <a:ea typeface="Cambria" panose="02040503050406030204" pitchFamily="18" charset="0"/>
                <a:cs typeface="Times New Roman" panose="02020603050405020304" pitchFamily="18" charset="0"/>
              </a:rPr>
              <a:t> tin,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in 3D </a:t>
            </a:r>
            <a:r>
              <a:rPr lang="en-US" sz="2000" dirty="0" err="1">
                <a:latin typeface="Cambria" panose="02040503050406030204" pitchFamily="18" charset="0"/>
                <a:ea typeface="Cambria" panose="02040503050406030204" pitchFamily="18" charset="0"/>
                <a:cs typeface="Times New Roman" panose="02020603050405020304" pitchFamily="18" charset="0"/>
              </a:rPr>
              <a:t>đã</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và</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đang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phát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triển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mạnh</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cả</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về</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chất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lượng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và</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kích</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thước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của</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sản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phẩm</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Sản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phẩm</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in 3D </a:t>
            </a:r>
            <a:r>
              <a:rPr lang="en-US" sz="2000" dirty="0" err="1">
                <a:latin typeface="Cambria" panose="02040503050406030204" pitchFamily="18" charset="0"/>
                <a:ea typeface="Cambria" panose="02040503050406030204" pitchFamily="18" charset="0"/>
                <a:cs typeface="Times New Roman" panose="02020603050405020304" pitchFamily="18" charset="0"/>
              </a:rPr>
              <a:t>đã</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hiện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hữu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trong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đời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sống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hằng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ngày</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như</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ngành</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nghiệp</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điện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tử</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ngành</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thời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trang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nghiệp</a:t>
            </a:r>
            <a:r>
              <a:rPr lang="en-US" sz="2000" dirty="0">
                <a:latin typeface="Cambria" panose="02040503050406030204" pitchFamily="18" charset="0"/>
                <a:ea typeface="Cambria" panose="02040503050406030204" pitchFamily="18" charset="0"/>
                <a:cs typeface="Times New Roman" panose="02020603050405020304" pitchFamily="18" charset="0"/>
              </a:rPr>
              <a:t> ô </a:t>
            </a:r>
            <a:r>
              <a:rPr lang="en-US" sz="2000" dirty="0" err="1">
                <a:latin typeface="Cambria" panose="02040503050406030204" pitchFamily="18" charset="0"/>
                <a:ea typeface="Cambria" panose="02040503050406030204" pitchFamily="18" charset="0"/>
                <a:cs typeface="Times New Roman" panose="02020603050405020304" pitchFamily="18" charset="0"/>
              </a:rPr>
              <a:t>tô</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nghiệp</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quốc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phòng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trong</a:t>
            </a:r>
            <a:r>
              <a:rPr lang="en-US" sz="2000" dirty="0">
                <a:latin typeface="Cambria" panose="02040503050406030204" pitchFamily="18" charset="0"/>
                <a:ea typeface="Cambria" panose="02040503050406030204" pitchFamily="18" charset="0"/>
                <a:cs typeface="Times New Roman" panose="02020603050405020304" pitchFamily="18" charset="0"/>
              </a:rPr>
              <a:t> y </a:t>
            </a:r>
            <a:r>
              <a:rPr lang="en-US" sz="2000" dirty="0" err="1">
                <a:latin typeface="Cambria" panose="02040503050406030204" pitchFamily="18" charset="0"/>
                <a:ea typeface="Cambria" panose="02040503050406030204" pitchFamily="18" charset="0"/>
                <a:cs typeface="Times New Roman" panose="02020603050405020304" pitchFamily="18" charset="0"/>
              </a:rPr>
              <a:t>tế</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giáo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dục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xây</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dựng</a:t>
            </a:r>
            <a:r>
              <a:rPr lang="en-US" sz="2000" dirty="0">
                <a:latin typeface="Cambria" panose="02040503050406030204" pitchFamily="18" charset="0"/>
                <a:ea typeface="Cambria" panose="02040503050406030204" pitchFamily="18" charset="0"/>
                <a:cs typeface="Times New Roman" panose="02020603050405020304" pitchFamily="18" charset="0"/>
              </a:rPr>
              <a:t>…</a:t>
            </a:r>
          </a:p>
          <a:p>
            <a:pPr marL="342900" indent="-342900" algn="just">
              <a:buFont typeface="Wingdings" panose="05000000000000000000" pitchFamily="2" charset="2"/>
              <a:buChar char="Ø"/>
            </a:pPr>
            <a:r>
              <a:rPr lang="en-US" sz="2000" dirty="0" err="1">
                <a:latin typeface="Cambria" panose="02040503050406030204" pitchFamily="18" charset="0"/>
                <a:ea typeface="Cambria" panose="02040503050406030204" pitchFamily="18" charset="0"/>
                <a:cs typeface="Times New Roman" panose="02020603050405020304" pitchFamily="18" charset="0"/>
              </a:rPr>
              <a:t>Để</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bắt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kịp</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xu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thế</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của</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thời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đại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ngành</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nghiệp</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tàu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thủy</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cần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nhanh</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chóng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nghiên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cứu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áp</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dụng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in 3D </a:t>
            </a:r>
            <a:r>
              <a:rPr lang="en-US" sz="2000" dirty="0" err="1">
                <a:latin typeface="Cambria" panose="02040503050406030204" pitchFamily="18" charset="0"/>
                <a:ea typeface="Cambria" panose="02040503050406030204" pitchFamily="18" charset="0"/>
                <a:cs typeface="Times New Roman" panose="02020603050405020304" pitchFamily="18" charset="0"/>
              </a:rPr>
              <a:t>vào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chế</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tạo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sản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xuất</a:t>
            </a:r>
            <a:r>
              <a:rPr lang="en-US" sz="2000" dirty="0">
                <a:latin typeface="Cambria" panose="02040503050406030204" pitchFamily="18" charset="0"/>
                <a:ea typeface="Cambria" panose="02040503050406030204" pitchFamily="18" charset="0"/>
                <a:cs typeface="Times New Roman" panose="02020603050405020304" pitchFamily="18" charset="0"/>
              </a:rPr>
              <a:t>. Do </a:t>
            </a:r>
            <a:r>
              <a:rPr lang="en-US" sz="2000" dirty="0" err="1">
                <a:latin typeface="Cambria" panose="02040503050406030204" pitchFamily="18" charset="0"/>
                <a:ea typeface="Cambria" panose="02040503050406030204" pitchFamily="18" charset="0"/>
                <a:cs typeface="Times New Roman" panose="02020603050405020304" pitchFamily="18" charset="0"/>
              </a:rPr>
              <a:t>đó</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nghiên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cứu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in 3D </a:t>
            </a:r>
            <a:r>
              <a:rPr lang="en-US" sz="2000" dirty="0" err="1">
                <a:latin typeface="Cambria" panose="02040503050406030204" pitchFamily="18" charset="0"/>
                <a:ea typeface="Cambria" panose="02040503050406030204" pitchFamily="18" charset="0"/>
                <a:cs typeface="Times New Roman" panose="02020603050405020304" pitchFamily="18" charset="0"/>
              </a:rPr>
              <a:t>ứng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dụng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trong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chế</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tạo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vỏ</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tàu</a:t>
            </a:r>
            <a:r>
              <a:rPr lang="en-US" sz="2000" dirty="0">
                <a:latin typeface="Cambria" panose="02040503050406030204" pitchFamily="18" charset="0"/>
                <a:ea typeface="Cambria" panose="02040503050406030204" pitchFamily="18" charset="0"/>
                <a:cs typeface="Times New Roman" panose="02020603050405020304" pitchFamily="18" charset="0"/>
              </a:rPr>
              <a:t> FRP </a:t>
            </a:r>
            <a:r>
              <a:rPr lang="en-US" sz="2000" dirty="0" err="1">
                <a:latin typeface="Cambria" panose="02040503050406030204" pitchFamily="18" charset="0"/>
                <a:ea typeface="Cambria" panose="02040503050406030204" pitchFamily="18" charset="0"/>
                <a:cs typeface="Times New Roman" panose="02020603050405020304" pitchFamily="18" charset="0"/>
              </a:rPr>
              <a:t>cỡ</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nhỏ</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từng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bước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tiếp</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cận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đưa</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tiên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tiến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này</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vào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trong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sản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xuất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chế</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tạo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tàu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thủy</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cỡ</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nhỏ</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trong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tương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lai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rút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ngắn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được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thời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gian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chế</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tạo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khuôn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đem</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lại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hiệu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quả</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trong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sản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xuất</a:t>
            </a:r>
            <a:r>
              <a:rPr lang="en-US" sz="2000" dirty="0">
                <a:latin typeface="Cambria" panose="02040503050406030204" pitchFamily="18" charset="0"/>
                <a:ea typeface="Cambria" panose="02040503050406030204" pitchFamily="18" charset="0"/>
                <a:cs typeface="Times New Roman" panose="02020603050405020304" pitchFamily="18" charset="0"/>
              </a:rPr>
              <a:t>.</a:t>
            </a:r>
          </a:p>
          <a:p>
            <a:pPr marL="228600" lvl="0" indent="-228600" algn="just">
              <a:spcAft>
                <a:spcPts val="600"/>
              </a:spcAft>
            </a:pPr>
            <a:r>
              <a:rPr lang="en-US" sz="2000" b="1" dirty="0">
                <a:latin typeface="Cambria" panose="02040503050406030204" pitchFamily="18" charset="0"/>
                <a:ea typeface="Cambria" panose="02040503050406030204" pitchFamily="18" charset="0"/>
                <a:cs typeface="Times New Roman" panose="02020603050405020304" pitchFamily="18" charset="0"/>
              </a:rPr>
              <a:t>2. </a:t>
            </a:r>
            <a:r>
              <a:rPr lang="en-US" sz="2000" b="1" dirty="0" err="1">
                <a:latin typeface="Cambria" panose="02040503050406030204" pitchFamily="18" charset="0"/>
                <a:ea typeface="Cambria" panose="02040503050406030204" pitchFamily="18" charset="0"/>
                <a:cs typeface="Times New Roman" panose="02020603050405020304" pitchFamily="18" charset="0"/>
              </a:rPr>
              <a:t>Phương</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pháp</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và</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mục</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tiêu</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nghiên</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cứu</a:t>
            </a:r>
            <a:endParaRPr lang="en-US" sz="2000" b="1" dirty="0">
              <a:latin typeface="Cambria" panose="02040503050406030204" pitchFamily="18" charset="0"/>
              <a:ea typeface="Cambria" panose="02040503050406030204" pitchFamily="18" charset="0"/>
              <a:cs typeface="Times New Roman" panose="02020603050405020304" pitchFamily="18" charset="0"/>
            </a:endParaRPr>
          </a:p>
          <a:p>
            <a:pPr marL="342900" lvl="0" indent="-342900" algn="just">
              <a:spcAft>
                <a:spcPts val="600"/>
              </a:spcAft>
              <a:buFont typeface="Wingdings" panose="05000000000000000000" pitchFamily="2" charset="2"/>
              <a:buChar char="Ø"/>
            </a:pPr>
            <a:r>
              <a:rPr lang="en-US" sz="2000" dirty="0" err="1">
                <a:latin typeface="Cambria" panose="02040503050406030204" pitchFamily="18" charset="0"/>
                <a:ea typeface="Cambria" panose="02040503050406030204" pitchFamily="18" charset="0"/>
                <a:cs typeface="Times New Roman" panose="02020603050405020304" pitchFamily="18" charset="0"/>
              </a:rPr>
              <a:t>Nghiên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cứu</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tìm</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hiểu</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kỹ</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thuật</a:t>
            </a:r>
            <a:r>
              <a:rPr lang="en-US" sz="2000" dirty="0">
                <a:latin typeface="Cambria" panose="02040503050406030204" pitchFamily="18" charset="0"/>
                <a:ea typeface="Cambria" panose="02040503050406030204" pitchFamily="18" charset="0"/>
                <a:cs typeface="Times New Roman" panose="02020603050405020304" pitchFamily="18" charset="0"/>
              </a:rPr>
              <a:t> in 3D </a:t>
            </a:r>
            <a:r>
              <a:rPr lang="en-US" sz="2000" dirty="0" err="1">
                <a:latin typeface="Cambria" panose="02040503050406030204" pitchFamily="18" charset="0"/>
                <a:ea typeface="Cambria" panose="02040503050406030204" pitchFamily="18" charset="0"/>
                <a:cs typeface="Times New Roman" panose="02020603050405020304" pitchFamily="18" charset="0"/>
              </a:rPr>
              <a:t>trong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đóng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tàu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trên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thế</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giới</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kỹ</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thuât</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đóng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tàu</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vỏ</a:t>
            </a:r>
            <a:r>
              <a:rPr lang="en-US" sz="2000" dirty="0" smtClean="0">
                <a:latin typeface="Cambria" panose="02040503050406030204" pitchFamily="18" charset="0"/>
                <a:ea typeface="Cambria" panose="02040503050406030204" pitchFamily="18" charset="0"/>
                <a:cs typeface="Times New Roman" panose="02020603050405020304" pitchFamily="18" charset="0"/>
              </a:rPr>
              <a:t> FRP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truyền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thống</a:t>
            </a:r>
            <a:r>
              <a:rPr lang="en-US" sz="2000" dirty="0">
                <a:latin typeface="Cambria" panose="02040503050406030204" pitchFamily="18" charset="0"/>
                <a:ea typeface="Cambria" panose="02040503050406030204" pitchFamily="18" charset="0"/>
                <a:cs typeface="Times New Roman" panose="02020603050405020304" pitchFamily="18" charset="0"/>
              </a:rPr>
              <a:t>.</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a:latin typeface="Cambria" panose="02040503050406030204" pitchFamily="18" charset="0"/>
                <a:ea typeface="Cambria" panose="02040503050406030204" pitchFamily="18" charset="0"/>
                <a:cs typeface="Times New Roman" panose="02020603050405020304" pitchFamily="18" charset="0"/>
              </a:rPr>
              <a:t>Qua </a:t>
            </a:r>
            <a:r>
              <a:rPr lang="en-US" sz="2000" dirty="0" err="1">
                <a:latin typeface="Cambria" panose="02040503050406030204" pitchFamily="18" charset="0"/>
                <a:ea typeface="Cambria" panose="02040503050406030204" pitchFamily="18" charset="0"/>
                <a:cs typeface="Times New Roman" panose="02020603050405020304" pitchFamily="18" charset="0"/>
              </a:rPr>
              <a:t>đó</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tìm</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phương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án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để</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kết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hợp</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in 3D </a:t>
            </a:r>
            <a:r>
              <a:rPr lang="en-US" sz="2000" dirty="0" err="1">
                <a:latin typeface="Cambria" panose="02040503050406030204" pitchFamily="18" charset="0"/>
                <a:ea typeface="Cambria" panose="02040503050406030204" pitchFamily="18" charset="0"/>
                <a:cs typeface="Times New Roman" panose="02020603050405020304" pitchFamily="18" charset="0"/>
              </a:rPr>
              <a:t>và</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truyền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thống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để</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chế</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tao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khuôn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vỏ</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tàu</a:t>
            </a:r>
            <a:r>
              <a:rPr lang="en-US" sz="2000" dirty="0">
                <a:latin typeface="Cambria" panose="02040503050406030204" pitchFamily="18" charset="0"/>
                <a:ea typeface="Cambria" panose="02040503050406030204" pitchFamily="18" charset="0"/>
                <a:cs typeface="Times New Roman" panose="02020603050405020304" pitchFamily="18" charset="0"/>
              </a:rPr>
              <a:t> FRP </a:t>
            </a:r>
            <a:r>
              <a:rPr lang="en-US" sz="2000" dirty="0" err="1">
                <a:latin typeface="Cambria" panose="02040503050406030204" pitchFamily="18" charset="0"/>
                <a:ea typeface="Cambria" panose="02040503050406030204" pitchFamily="18" charset="0"/>
                <a:cs typeface="Times New Roman" panose="02020603050405020304" pitchFamily="18" charset="0"/>
              </a:rPr>
              <a:t>cỡ</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nhỏ</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phù</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hợp</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với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năng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lực</a:t>
            </a:r>
            <a:r>
              <a:rPr lang="en-US" sz="2000" dirty="0">
                <a:latin typeface="Cambria" panose="02040503050406030204" pitchFamily="18" charset="0"/>
                <a:ea typeface="Cambria" panose="02040503050406030204" pitchFamily="18" charset="0"/>
                <a:cs typeface="Times New Roman" panose="02020603050405020304" pitchFamily="18" charset="0"/>
              </a:rPr>
              <a:t> ở </a:t>
            </a:r>
            <a:r>
              <a:rPr lang="en-US" sz="2000" dirty="0" err="1">
                <a:latin typeface="Cambria" panose="02040503050406030204" pitchFamily="18" charset="0"/>
                <a:ea typeface="Cambria" panose="02040503050406030204" pitchFamily="18" charset="0"/>
                <a:cs typeface="Times New Roman" panose="02020603050405020304" pitchFamily="18" charset="0"/>
              </a:rPr>
              <a:t>Việt</a:t>
            </a:r>
            <a:r>
              <a:rPr lang="en-US" sz="2000" dirty="0">
                <a:latin typeface="Cambria" panose="02040503050406030204" pitchFamily="18" charset="0"/>
                <a:ea typeface="Cambria" panose="02040503050406030204" pitchFamily="18" charset="0"/>
                <a:cs typeface="Times New Roman" panose="02020603050405020304" pitchFamily="18" charset="0"/>
              </a:rPr>
              <a:t> Nam. </a:t>
            </a:r>
          </a:p>
          <a:p>
            <a:pPr marL="342900" indent="-342900" algn="just">
              <a:buFont typeface="Wingdings" panose="05000000000000000000" pitchFamily="2" charset="2"/>
              <a:buChar char="Ø"/>
            </a:pPr>
            <a:r>
              <a:rPr lang="en-US" sz="2000" dirty="0" err="1">
                <a:latin typeface="Cambria" panose="02040503050406030204" pitchFamily="18" charset="0"/>
                <a:ea typeface="Cambria" panose="02040503050406030204" pitchFamily="18" charset="0"/>
                <a:cs typeface="Times New Roman" panose="02020603050405020304" pitchFamily="18" charset="0"/>
              </a:rPr>
              <a:t>Mục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tiêu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tập</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trung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phân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tích</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xây</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dựng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quy</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trình</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chế</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tạo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khuôn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vỏ</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tàu</a:t>
            </a:r>
            <a:r>
              <a:rPr lang="en-US" sz="2000" dirty="0">
                <a:latin typeface="Cambria" panose="02040503050406030204" pitchFamily="18" charset="0"/>
                <a:ea typeface="Cambria" panose="02040503050406030204" pitchFamily="18" charset="0"/>
                <a:cs typeface="Times New Roman" panose="02020603050405020304" pitchFamily="18" charset="0"/>
              </a:rPr>
              <a:t> FRP </a:t>
            </a:r>
            <a:r>
              <a:rPr lang="en-US" sz="2000" dirty="0" err="1">
                <a:latin typeface="Cambria" panose="02040503050406030204" pitchFamily="18" charset="0"/>
                <a:ea typeface="Cambria" panose="02040503050406030204" pitchFamily="18" charset="0"/>
                <a:cs typeface="Times New Roman" panose="02020603050405020304" pitchFamily="18" charset="0"/>
              </a:rPr>
              <a:t>dựa</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trên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in 3D, </a:t>
            </a:r>
            <a:r>
              <a:rPr lang="en-US" sz="2000" dirty="0" err="1">
                <a:latin typeface="Cambria" panose="02040503050406030204" pitchFamily="18" charset="0"/>
                <a:ea typeface="Cambria" panose="02040503050406030204" pitchFamily="18" charset="0"/>
                <a:cs typeface="Times New Roman" panose="02020603050405020304" pitchFamily="18" charset="0"/>
              </a:rPr>
              <a:t>nhằm</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tăng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khả</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năng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tùy</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biến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cao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L</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ựa</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chọn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smtClean="0">
                <a:latin typeface="Cambria" panose="02040503050406030204" pitchFamily="18" charset="0"/>
                <a:ea typeface="Cambria" panose="02040503050406030204" pitchFamily="18" charset="0"/>
                <a:cs typeface="Times New Roman" panose="02020603050405020304" pitchFamily="18" charset="0"/>
              </a:rPr>
              <a:t>in 3D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phù</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hợp</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giữa</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công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FDM hay SLA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giúp</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giảm</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thiểu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đầu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tư</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tài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chính</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và</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thời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gian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chế</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tạo</a:t>
            </a:r>
            <a:r>
              <a:rPr lang="en-US" sz="2000" dirty="0">
                <a:latin typeface="Cambria" panose="02040503050406030204" pitchFamily="18" charset="0"/>
                <a:ea typeface="Cambria" panose="02040503050406030204" pitchFamily="18" charset="0"/>
                <a:cs typeface="Times New Roman" panose="02020603050405020304" pitchFamily="18" charset="0"/>
              </a:rPr>
              <a:t> so </a:t>
            </a:r>
            <a:r>
              <a:rPr lang="en-US" sz="2000" dirty="0" err="1">
                <a:latin typeface="Cambria" panose="02040503050406030204" pitchFamily="18" charset="0"/>
                <a:ea typeface="Cambria" panose="02040503050406030204" pitchFamily="18" charset="0"/>
                <a:cs typeface="Times New Roman" panose="02020603050405020304" pitchFamily="18" charset="0"/>
              </a:rPr>
              <a:t>với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cách</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làm</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truyền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thống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trước</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đây</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endParaRPr lang="en-US" sz="2000" dirty="0">
              <a:latin typeface="Cambria" panose="02040503050406030204" pitchFamily="18" charset="0"/>
              <a:ea typeface="Cambria" panose="02040503050406030204" pitchFamily="18" charset="0"/>
              <a:cs typeface="Times New Roman" panose="02020603050405020304" pitchFamily="18" charset="0"/>
            </a:endParaRPr>
          </a:p>
          <a:p>
            <a:pPr algn="just"/>
            <a:endParaRPr lang="en-US" sz="2000" dirty="0">
              <a:solidFill>
                <a:srgbClr val="00827B"/>
              </a:solidFill>
              <a:effectLst/>
              <a:ea typeface="Times New Roman" panose="02020603050405020304" pitchFamily="18" charset="0"/>
              <a:cs typeface="Arial" panose="020B0604020202020204" pitchFamily="34" charset="0"/>
            </a:endParaRPr>
          </a:p>
        </p:txBody>
      </p:sp>
      <p:pic>
        <p:nvPicPr>
          <p:cNvPr id="14" name="Picture 13">
            <a:extLst>
              <a:ext uri="{FF2B5EF4-FFF2-40B4-BE49-F238E27FC236}">
                <a16:creationId xmlns:a16="http://schemas.microsoft.com/office/drawing/2014/main" id="{CCCD50FD-6889-4AB8-A389-0A435EBB1A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6571" t="40808" r="16364" b="43636"/>
          <a:stretch/>
        </p:blipFill>
        <p:spPr>
          <a:xfrm>
            <a:off x="9321735" y="279956"/>
            <a:ext cx="2385356" cy="563116"/>
          </a:xfrm>
          <a:prstGeom prst="rect">
            <a:avLst/>
          </a:prstGeom>
        </p:spPr>
      </p:pic>
    </p:spTree>
    <p:extLst>
      <p:ext uri="{BB962C8B-B14F-4D97-AF65-F5344CB8AC3E}">
        <p14:creationId xmlns:p14="http://schemas.microsoft.com/office/powerpoint/2010/main" val="1954631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11990F-4BF0-54A3-60DE-5A01F7D3C0DC}"/>
              </a:ext>
            </a:extLst>
          </p:cNvPr>
          <p:cNvSpPr/>
          <p:nvPr/>
        </p:nvSpPr>
        <p:spPr>
          <a:xfrm>
            <a:off x="0" y="0"/>
            <a:ext cx="6096000" cy="2371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5A9045-492D-0BCD-2764-6DF30C16A6CD}"/>
              </a:ext>
            </a:extLst>
          </p:cNvPr>
          <p:cNvSpPr/>
          <p:nvPr/>
        </p:nvSpPr>
        <p:spPr>
          <a:xfrm>
            <a:off x="0" y="-30480"/>
            <a:ext cx="12192000" cy="71424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825114DF-7015-A4E5-3570-B3B4D50A1F54}"/>
              </a:ext>
            </a:extLst>
          </p:cNvPr>
          <p:cNvSpPr/>
          <p:nvPr/>
        </p:nvSpPr>
        <p:spPr>
          <a:xfrm>
            <a:off x="264516" y="322987"/>
            <a:ext cx="5413473"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15">
            <a:extLst>
              <a:ext uri="{FF2B5EF4-FFF2-40B4-BE49-F238E27FC236}">
                <a16:creationId xmlns:a16="http://schemas.microsoft.com/office/drawing/2014/main" id="{79B26C9F-381B-B38A-0256-05516E21BF35}"/>
              </a:ext>
            </a:extLst>
          </p:cNvPr>
          <p:cNvSpPr>
            <a:spLocks noChangeArrowheads="1"/>
          </p:cNvSpPr>
          <p:nvPr/>
        </p:nvSpPr>
        <p:spPr bwMode="auto">
          <a:xfrm>
            <a:off x="286294" y="322987"/>
            <a:ext cx="5523411"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GB" sz="2500" b="1" dirty="0" smtClean="0">
                <a:solidFill>
                  <a:schemeClr val="bg1"/>
                </a:solidFill>
                <a:latin typeface="Cambria" panose="02040503050406030204" pitchFamily="18" charset="0"/>
                <a:ea typeface="Cambria" panose="02040503050406030204" pitchFamily="18" charset="0"/>
                <a:cs typeface="Arial" panose="020B0604020202020204" pitchFamily="34" charset="0"/>
              </a:rPr>
              <a:t>II.TỔNG QUAN VỀ CÔNG NGHỆ IN 3D</a:t>
            </a:r>
            <a:endPar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cxnSp>
        <p:nvCxnSpPr>
          <p:cNvPr id="12" name="Straight Connector 11">
            <a:extLst>
              <a:ext uri="{FF2B5EF4-FFF2-40B4-BE49-F238E27FC236}">
                <a16:creationId xmlns:a16="http://schemas.microsoft.com/office/drawing/2014/main" id="{59FF3DBA-E58D-F129-E10A-6CF6F99991C5}"/>
              </a:ext>
            </a:extLst>
          </p:cNvPr>
          <p:cNvCxnSpPr>
            <a:cxnSpLocks/>
          </p:cNvCxnSpPr>
          <p:nvPr/>
        </p:nvCxnSpPr>
        <p:spPr>
          <a:xfrm>
            <a:off x="264516" y="965200"/>
            <a:ext cx="11317884" cy="0"/>
          </a:xfrm>
          <a:prstGeom prst="line">
            <a:avLst/>
          </a:prstGeom>
          <a:ln w="38100">
            <a:solidFill>
              <a:srgbClr val="15848B"/>
            </a:solidFill>
          </a:ln>
        </p:spPr>
        <p:style>
          <a:lnRef idx="1">
            <a:schemeClr val="accent1"/>
          </a:lnRef>
          <a:fillRef idx="0">
            <a:schemeClr val="accent1"/>
          </a:fillRef>
          <a:effectRef idx="0">
            <a:schemeClr val="accent1"/>
          </a:effectRef>
          <a:fontRef idx="minor">
            <a:schemeClr val="tx1"/>
          </a:fontRef>
        </p:style>
      </p:cxnSp>
      <p:sp>
        <p:nvSpPr>
          <p:cNvPr id="13" name="Text Box 25">
            <a:extLst>
              <a:ext uri="{FF2B5EF4-FFF2-40B4-BE49-F238E27FC236}">
                <a16:creationId xmlns:a16="http://schemas.microsoft.com/office/drawing/2014/main" id="{743461CF-6E19-494E-AA4F-8FEF67C93E3E}"/>
              </a:ext>
            </a:extLst>
          </p:cNvPr>
          <p:cNvSpPr txBox="1">
            <a:spLocks noChangeArrowheads="1"/>
          </p:cNvSpPr>
          <p:nvPr/>
        </p:nvSpPr>
        <p:spPr bwMode="auto">
          <a:xfrm>
            <a:off x="150762" y="1044167"/>
            <a:ext cx="11431637"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28600" lvl="0" indent="-228600" algn="just"/>
            <a:r>
              <a:rPr lang="en-US" sz="2000" b="1" dirty="0" smtClean="0">
                <a:latin typeface="Cambria" panose="02040503050406030204" pitchFamily="18" charset="0"/>
                <a:ea typeface="Cambria" panose="02040503050406030204" pitchFamily="18" charset="0"/>
                <a:cs typeface="Times New Roman" panose="02020603050405020304" pitchFamily="18" charset="0"/>
              </a:rPr>
              <a:t>1.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Sự</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ra</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đời</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công</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nghệ</a:t>
            </a:r>
            <a:r>
              <a:rPr lang="en-US" sz="2000" b="1" dirty="0">
                <a:latin typeface="Cambria" panose="02040503050406030204" pitchFamily="18" charset="0"/>
                <a:ea typeface="Cambria" panose="02040503050406030204" pitchFamily="18" charset="0"/>
                <a:cs typeface="Times New Roman" panose="02020603050405020304" pitchFamily="18" charset="0"/>
              </a:rPr>
              <a:t> in 3D.</a:t>
            </a:r>
          </a:p>
          <a:p>
            <a:pPr marL="342900" indent="-342900" algn="just">
              <a:lnSpc>
                <a:spcPct val="120000"/>
              </a:lnSpc>
              <a:spcBef>
                <a:spcPts val="0"/>
              </a:spcBef>
              <a:buFont typeface="Wingdings" panose="05000000000000000000" pitchFamily="2" charset="2"/>
              <a:buChar char="Ø"/>
            </a:pP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in 3D </a:t>
            </a:r>
            <a:r>
              <a:rPr lang="en-US" sz="2000" dirty="0" err="1">
                <a:latin typeface="Cambria" panose="02040503050406030204" pitchFamily="18" charset="0"/>
                <a:ea typeface="Cambria" panose="02040503050406030204" pitchFamily="18" charset="0"/>
                <a:cs typeface="Times New Roman" panose="02020603050405020304" pitchFamily="18" charset="0"/>
              </a:rPr>
              <a:t>được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xem</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như</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là</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một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khái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niệm</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mới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tuy</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nhiên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nó</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đã</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được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sử</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dụng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hơn</a:t>
            </a:r>
            <a:r>
              <a:rPr lang="en-US" sz="2000" dirty="0">
                <a:latin typeface="Cambria" panose="02040503050406030204" pitchFamily="18" charset="0"/>
                <a:ea typeface="Cambria" panose="02040503050406030204" pitchFamily="18" charset="0"/>
                <a:cs typeface="Times New Roman" panose="02020603050405020304" pitchFamily="18" charset="0"/>
              </a:rPr>
              <a:t> 40 </a:t>
            </a:r>
            <a:r>
              <a:rPr lang="en-US" sz="2000" dirty="0" err="1">
                <a:latin typeface="Cambria" panose="02040503050406030204" pitchFamily="18" charset="0"/>
                <a:ea typeface="Cambria" panose="02040503050406030204" pitchFamily="18" charset="0"/>
                <a:cs typeface="Times New Roman" panose="02020603050405020304" pitchFamily="18" charset="0"/>
              </a:rPr>
              <a:t>năm</a:t>
            </a:r>
            <a:r>
              <a:rPr lang="en-US" sz="2000" dirty="0">
                <a:latin typeface="Cambria" panose="02040503050406030204" pitchFamily="18" charset="0"/>
                <a:ea typeface="Cambria" panose="02040503050406030204" pitchFamily="18" charset="0"/>
                <a:cs typeface="Times New Roman" panose="02020603050405020304" pitchFamily="18" charset="0"/>
              </a:rPr>
              <a:t> qua </a:t>
            </a:r>
            <a:r>
              <a:rPr lang="en-US" sz="2000" dirty="0" err="1">
                <a:latin typeface="Cambria" panose="02040503050406030204" pitchFamily="18" charset="0"/>
                <a:ea typeface="Cambria" panose="02040503050406030204" pitchFamily="18" charset="0"/>
                <a:cs typeface="Times New Roman" panose="02020603050405020304" pitchFamily="18" charset="0"/>
              </a:rPr>
              <a:t>từ</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cuối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năm</a:t>
            </a:r>
            <a:r>
              <a:rPr lang="en-US" sz="2000" dirty="0">
                <a:latin typeface="Cambria" panose="02040503050406030204" pitchFamily="18" charset="0"/>
                <a:ea typeface="Cambria" panose="02040503050406030204" pitchFamily="18" charset="0"/>
                <a:cs typeface="Times New Roman" panose="02020603050405020304" pitchFamily="18" charset="0"/>
              </a:rPr>
              <a:t> 1980. Chuck Hull </a:t>
            </a:r>
            <a:r>
              <a:rPr lang="en-US" sz="2000" dirty="0" err="1">
                <a:latin typeface="Cambria" panose="02040503050406030204" pitchFamily="18" charset="0"/>
                <a:ea typeface="Cambria" panose="02040503050406030204" pitchFamily="18" charset="0"/>
                <a:cs typeface="Times New Roman" panose="02020603050405020304" pitchFamily="18" charset="0"/>
              </a:rPr>
              <a:t>đã</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phát</a:t>
            </a:r>
            <a:r>
              <a:rPr lang="en-US" sz="2000" dirty="0">
                <a:latin typeface="Cambria" panose="02040503050406030204" pitchFamily="18" charset="0"/>
                <a:ea typeface="Cambria" panose="02040503050406030204" pitchFamily="18" charset="0"/>
                <a:cs typeface="Times New Roman" panose="02020603050405020304" pitchFamily="18" charset="0"/>
              </a:rPr>
              <a:t> minh </a:t>
            </a:r>
            <a:r>
              <a:rPr lang="en-US" sz="2000" dirty="0" err="1">
                <a:latin typeface="Cambria" panose="02040503050406030204" pitchFamily="18" charset="0"/>
                <a:ea typeface="Cambria" panose="02040503050406030204" pitchFamily="18" charset="0"/>
                <a:cs typeface="Times New Roman" panose="02020603050405020304" pitchFamily="18" charset="0"/>
              </a:rPr>
              <a:t>ra</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quy</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trình</a:t>
            </a:r>
            <a:r>
              <a:rPr lang="en-US" sz="2000" dirty="0">
                <a:latin typeface="Cambria" panose="02040503050406030204" pitchFamily="18" charset="0"/>
                <a:ea typeface="Cambria" panose="02040503050406030204" pitchFamily="18" charset="0"/>
                <a:cs typeface="Times New Roman" panose="02020603050405020304" pitchFamily="18" charset="0"/>
              </a:rPr>
              <a:t> in 3D </a:t>
            </a:r>
            <a:r>
              <a:rPr lang="en-US" sz="2000" dirty="0" err="1">
                <a:latin typeface="Cambria" panose="02040503050406030204" pitchFamily="18" charset="0"/>
                <a:ea typeface="Cambria" panose="02040503050406030204" pitchFamily="18" charset="0"/>
                <a:cs typeface="Times New Roman" panose="02020603050405020304" pitchFamily="18" charset="0"/>
              </a:rPr>
              <a:t>đầu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tiên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gọi</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là</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Stereolithography</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năm</a:t>
            </a:r>
            <a:r>
              <a:rPr lang="en-US" sz="2000" dirty="0">
                <a:latin typeface="Cambria" panose="02040503050406030204" pitchFamily="18" charset="0"/>
                <a:ea typeface="Cambria" panose="02040503050406030204" pitchFamily="18" charset="0"/>
                <a:cs typeface="Times New Roman" panose="02020603050405020304" pitchFamily="18" charset="0"/>
              </a:rPr>
              <a:t> 1983</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L</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à</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nhờ</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tia</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a:latin typeface="Cambria" panose="02040503050406030204" pitchFamily="18" charset="0"/>
                <a:ea typeface="Cambria" panose="02040503050406030204" pitchFamily="18" charset="0"/>
                <a:cs typeface="Times New Roman" panose="02020603050405020304" pitchFamily="18" charset="0"/>
              </a:rPr>
              <a:t>laser </a:t>
            </a:r>
            <a:r>
              <a:rPr lang="en-US" sz="2000" dirty="0" err="1">
                <a:latin typeface="Cambria" panose="02040503050406030204" pitchFamily="18" charset="0"/>
                <a:ea typeface="Cambria" panose="02040503050406030204" pitchFamily="18" charset="0"/>
                <a:cs typeface="Times New Roman" panose="02020603050405020304" pitchFamily="18" charset="0"/>
              </a:rPr>
              <a:t>để</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làm</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cứng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tạo</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vật</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thể</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từ</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nhựa</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lỏng</a:t>
            </a:r>
            <a:endParaRPr lang="en-US" sz="2000" dirty="0">
              <a:latin typeface="Cambria" panose="02040503050406030204" pitchFamily="18" charset="0"/>
              <a:ea typeface="Cambria" panose="02040503050406030204" pitchFamily="18" charset="0"/>
              <a:cs typeface="Times New Roman" panose="02020603050405020304" pitchFamily="18" charset="0"/>
            </a:endParaRPr>
          </a:p>
          <a:p>
            <a:pPr marL="342900" indent="-342900" algn="just">
              <a:lnSpc>
                <a:spcPct val="120000"/>
              </a:lnSpc>
              <a:spcBef>
                <a:spcPts val="0"/>
              </a:spcBef>
              <a:buFont typeface="Wingdings" panose="05000000000000000000" pitchFamily="2" charset="2"/>
              <a:buChar char="Ø"/>
            </a:pPr>
            <a:r>
              <a:rPr lang="en-US" sz="2000" dirty="0" err="1">
                <a:latin typeface="Cambria" panose="02040503050406030204" pitchFamily="18" charset="0"/>
                <a:ea typeface="Cambria" panose="02040503050406030204" pitchFamily="18" charset="0"/>
                <a:cs typeface="Times New Roman" panose="02020603050405020304" pitchFamily="18" charset="0"/>
              </a:rPr>
              <a:t>Hiện</a:t>
            </a:r>
            <a:r>
              <a:rPr lang="en-US" sz="2000" dirty="0">
                <a:latin typeface="Cambria" panose="02040503050406030204" pitchFamily="18" charset="0"/>
                <a:ea typeface="Cambria" panose="02040503050406030204" pitchFamily="18" charset="0"/>
                <a:cs typeface="Times New Roman" panose="02020603050405020304" pitchFamily="18" charset="0"/>
              </a:rPr>
              <a:t> nay, </a:t>
            </a:r>
            <a:r>
              <a:rPr lang="en-US" sz="2000" dirty="0" err="1">
                <a:latin typeface="Cambria" panose="02040503050406030204" pitchFamily="18" charset="0"/>
                <a:ea typeface="Cambria" panose="02040503050406030204" pitchFamily="18" charset="0"/>
                <a:cs typeface="Times New Roman" panose="02020603050405020304" pitchFamily="18" charset="0"/>
              </a:rPr>
              <a:t>trên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thị</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trường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có</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các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dạng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in 3D </a:t>
            </a:r>
            <a:r>
              <a:rPr lang="en-US" sz="2000" dirty="0" err="1">
                <a:latin typeface="Cambria" panose="02040503050406030204" pitchFamily="18" charset="0"/>
                <a:ea typeface="Cambria" panose="02040503050406030204" pitchFamily="18" charset="0"/>
                <a:cs typeface="Times New Roman" panose="02020603050405020304" pitchFamily="18" charset="0"/>
              </a:rPr>
              <a:t>như</a:t>
            </a:r>
            <a:r>
              <a:rPr lang="en-US" sz="2000" dirty="0">
                <a:latin typeface="Cambria" panose="02040503050406030204" pitchFamily="18" charset="0"/>
                <a:ea typeface="Cambria" panose="02040503050406030204" pitchFamily="18" charset="0"/>
                <a:cs typeface="Times New Roman" panose="02020603050405020304" pitchFamily="18" charset="0"/>
              </a:rPr>
              <a:t>: FDM, SLS, SLA, LOM, ARCAM, POLYJET. </a:t>
            </a:r>
            <a:r>
              <a:rPr lang="en-US" sz="2000" dirty="0" err="1">
                <a:latin typeface="Cambria" panose="02040503050406030204" pitchFamily="18" charset="0"/>
                <a:ea typeface="Cambria" panose="02040503050406030204" pitchFamily="18" charset="0"/>
                <a:cs typeface="Times New Roman" panose="02020603050405020304" pitchFamily="18" charset="0"/>
              </a:rPr>
              <a:t>Mỗi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loại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có</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các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ưu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và</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nhược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điểm</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riêng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nhưng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trên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thị</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trường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Việt</a:t>
            </a:r>
            <a:r>
              <a:rPr lang="en-US" sz="2000" dirty="0">
                <a:latin typeface="Cambria" panose="02040503050406030204" pitchFamily="18" charset="0"/>
                <a:ea typeface="Cambria" panose="02040503050406030204" pitchFamily="18" charset="0"/>
                <a:cs typeface="Times New Roman" panose="02020603050405020304" pitchFamily="18" charset="0"/>
              </a:rPr>
              <a:t> Nam </a:t>
            </a:r>
            <a:r>
              <a:rPr lang="en-US" sz="2000" dirty="0" err="1">
                <a:latin typeface="Cambria" panose="02040503050406030204" pitchFamily="18" charset="0"/>
                <a:ea typeface="Cambria" panose="02040503050406030204" pitchFamily="18" charset="0"/>
                <a:cs typeface="Times New Roman" panose="02020603050405020304" pitchFamily="18" charset="0"/>
              </a:rPr>
              <a:t>đa</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số</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sử</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dụng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smtClean="0">
                <a:latin typeface="Cambria" panose="02040503050406030204" pitchFamily="18" charset="0"/>
                <a:ea typeface="Cambria" panose="02040503050406030204" pitchFamily="18" charset="0"/>
                <a:cs typeface="Times New Roman" panose="02020603050405020304" pitchFamily="18" charset="0"/>
              </a:rPr>
              <a:t>FDM &amp; SLA.</a:t>
            </a:r>
            <a:endParaRPr lang="en-US" sz="2000" dirty="0">
              <a:latin typeface="Cambria" panose="02040503050406030204" pitchFamily="18" charset="0"/>
              <a:ea typeface="Cambria" panose="020405030504060302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CCCD50FD-6889-4AB8-A389-0A435EBB1A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6571" t="40808" r="16364" b="43636"/>
          <a:stretch/>
        </p:blipFill>
        <p:spPr>
          <a:xfrm>
            <a:off x="9321735" y="279956"/>
            <a:ext cx="2385356" cy="563116"/>
          </a:xfrm>
          <a:prstGeom prst="rect">
            <a:avLst/>
          </a:prstGeom>
        </p:spPr>
      </p:pic>
      <p:pic>
        <p:nvPicPr>
          <p:cNvPr id="10" name="Picture 9" descr="The first 3D Printer"/>
          <p:cNvPicPr/>
          <p:nvPr/>
        </p:nvPicPr>
        <p:blipFill>
          <a:blip r:embed="rId3">
            <a:extLst>
              <a:ext uri="{28A0092B-C50C-407E-A947-70E740481C1C}">
                <a14:useLocalDpi xmlns:a14="http://schemas.microsoft.com/office/drawing/2010/main" val="0"/>
              </a:ext>
            </a:extLst>
          </a:blip>
          <a:srcRect/>
          <a:stretch>
            <a:fillRect/>
          </a:stretch>
        </p:blipFill>
        <p:spPr bwMode="auto">
          <a:xfrm>
            <a:off x="693076" y="3717100"/>
            <a:ext cx="3814915" cy="2544028"/>
          </a:xfrm>
          <a:prstGeom prst="rect">
            <a:avLst/>
          </a:prstGeom>
          <a:noFill/>
          <a:ln w="6350" cmpd="sng">
            <a:solidFill>
              <a:srgbClr val="000000"/>
            </a:solidFill>
            <a:miter lim="800000"/>
            <a:headEnd/>
            <a:tailEnd/>
          </a:ln>
          <a:effectLst/>
        </p:spPr>
      </p:pic>
      <p:sp>
        <p:nvSpPr>
          <p:cNvPr id="11" name="Rectangle 10"/>
          <p:cNvSpPr/>
          <p:nvPr/>
        </p:nvSpPr>
        <p:spPr>
          <a:xfrm>
            <a:off x="496824" y="6242671"/>
            <a:ext cx="3855720" cy="707886"/>
          </a:xfrm>
          <a:prstGeom prst="rect">
            <a:avLst/>
          </a:prstGeom>
        </p:spPr>
        <p:txBody>
          <a:bodyPr wrap="square">
            <a:spAutoFit/>
          </a:bodyPr>
          <a:lstStyle/>
          <a:p>
            <a:pPr algn="ctr"/>
            <a:r>
              <a:rPr lang="en-US" sz="2000" dirty="0" err="1" smtClean="0">
                <a:latin typeface="Cambria" panose="02040503050406030204" pitchFamily="18" charset="0"/>
                <a:ea typeface="Cambria" panose="02040503050406030204" pitchFamily="18" charset="0"/>
              </a:rPr>
              <a:t>Hình</a:t>
            </a:r>
            <a:r>
              <a:rPr lang="en-US" sz="2000" dirty="0" smtClean="0">
                <a:latin typeface="Cambria" panose="02040503050406030204" pitchFamily="18" charset="0"/>
                <a:ea typeface="Cambria" panose="02040503050406030204" pitchFamily="18" charset="0"/>
              </a:rPr>
              <a:t> 1. </a:t>
            </a:r>
            <a:r>
              <a:rPr lang="en-US" sz="2000" dirty="0" err="1" smtClean="0">
                <a:latin typeface="Cambria" panose="02040503050406030204" pitchFamily="18" charset="0"/>
                <a:ea typeface="Cambria" panose="02040503050406030204" pitchFamily="18" charset="0"/>
              </a:rPr>
              <a:t>Máy</a:t>
            </a:r>
            <a:r>
              <a:rPr lang="en-US" sz="2000" dirty="0" smtClean="0">
                <a:latin typeface="Cambria" panose="02040503050406030204" pitchFamily="18" charset="0"/>
                <a:ea typeface="Cambria" panose="02040503050406030204" pitchFamily="18" charset="0"/>
              </a:rPr>
              <a:t> </a:t>
            </a:r>
            <a:r>
              <a:rPr lang="en-US" sz="2000" dirty="0">
                <a:latin typeface="Cambria" panose="02040503050406030204" pitchFamily="18" charset="0"/>
                <a:ea typeface="Cambria" panose="02040503050406030204" pitchFamily="18" charset="0"/>
              </a:rPr>
              <a:t>in 3D </a:t>
            </a:r>
            <a:r>
              <a:rPr lang="en-US" sz="2000" dirty="0" err="1">
                <a:latin typeface="Cambria" panose="02040503050406030204" pitchFamily="18" charset="0"/>
                <a:ea typeface="Cambria" panose="02040503050406030204" pitchFamily="18" charset="0"/>
              </a:rPr>
              <a:t>đầu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tiên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được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phát</a:t>
            </a:r>
            <a:r>
              <a:rPr lang="en-US" sz="2000" dirty="0">
                <a:latin typeface="Cambria" panose="02040503050406030204" pitchFamily="18" charset="0"/>
                <a:ea typeface="Cambria" panose="02040503050406030204" pitchFamily="18" charset="0"/>
              </a:rPr>
              <a:t> </a:t>
            </a:r>
            <a:r>
              <a:rPr lang="en-US" sz="2000" dirty="0" smtClean="0">
                <a:latin typeface="Cambria" panose="02040503050406030204" pitchFamily="18" charset="0"/>
                <a:ea typeface="Cambria" panose="02040503050406030204" pitchFamily="18" charset="0"/>
              </a:rPr>
              <a:t>minh </a:t>
            </a:r>
            <a:r>
              <a:rPr lang="en-US" sz="2000" dirty="0" err="1">
                <a:latin typeface="Cambria" panose="02040503050406030204" pitchFamily="18" charset="0"/>
                <a:ea typeface="Cambria" panose="02040503050406030204" pitchFamily="18" charset="0"/>
              </a:rPr>
              <a:t>bởi</a:t>
            </a:r>
            <a:r>
              <a:rPr lang="en-US" sz="2000" dirty="0">
                <a:latin typeface="Cambria" panose="02040503050406030204" pitchFamily="18" charset="0"/>
                <a:ea typeface="Cambria" panose="02040503050406030204" pitchFamily="18" charset="0"/>
              </a:rPr>
              <a:t> Chuck Hull</a:t>
            </a:r>
            <a:r>
              <a:rPr lang="en-US" sz="2000" dirty="0" smtClean="0">
                <a:latin typeface="Cambria" panose="02040503050406030204" pitchFamily="18" charset="0"/>
                <a:ea typeface="Cambria" panose="02040503050406030204" pitchFamily="18" charset="0"/>
              </a:rPr>
              <a:t>. </a:t>
            </a:r>
            <a:endParaRPr lang="en-US" sz="2000" dirty="0">
              <a:latin typeface="Cambria" panose="02040503050406030204" pitchFamily="18" charset="0"/>
              <a:ea typeface="Cambria" panose="02040503050406030204" pitchFamily="18" charset="0"/>
            </a:endParaRPr>
          </a:p>
        </p:txBody>
      </p:sp>
      <p:pic>
        <p:nvPicPr>
          <p:cNvPr id="2" name="Picture 1"/>
          <p:cNvPicPr>
            <a:picLocks noChangeAspect="1"/>
          </p:cNvPicPr>
          <p:nvPr/>
        </p:nvPicPr>
        <p:blipFill>
          <a:blip r:embed="rId4"/>
          <a:stretch>
            <a:fillRect/>
          </a:stretch>
        </p:blipFill>
        <p:spPr>
          <a:xfrm>
            <a:off x="4919472" y="3371497"/>
            <a:ext cx="5907024" cy="2889631"/>
          </a:xfrm>
          <a:prstGeom prst="rect">
            <a:avLst/>
          </a:prstGeom>
        </p:spPr>
      </p:pic>
      <p:sp>
        <p:nvSpPr>
          <p:cNvPr id="21" name="Rectangle 20"/>
          <p:cNvSpPr/>
          <p:nvPr/>
        </p:nvSpPr>
        <p:spPr>
          <a:xfrm>
            <a:off x="5139160" y="6396559"/>
            <a:ext cx="5976472" cy="400110"/>
          </a:xfrm>
          <a:prstGeom prst="rect">
            <a:avLst/>
          </a:prstGeom>
        </p:spPr>
        <p:txBody>
          <a:bodyPr wrap="square">
            <a:spAutoFit/>
          </a:bodyPr>
          <a:lstStyle/>
          <a:p>
            <a:pPr algn="ctr"/>
            <a:r>
              <a:rPr lang="en-US" sz="2000" dirty="0" err="1" smtClean="0">
                <a:latin typeface="Cambria" panose="02040503050406030204" pitchFamily="18" charset="0"/>
                <a:ea typeface="Cambria" panose="02040503050406030204" pitchFamily="18" charset="0"/>
              </a:rPr>
              <a:t>Hinh</a:t>
            </a:r>
            <a:r>
              <a:rPr lang="en-US" sz="2000" dirty="0" smtClean="0">
                <a:latin typeface="Cambria" panose="02040503050406030204" pitchFamily="18" charset="0"/>
                <a:ea typeface="Cambria" panose="02040503050406030204" pitchFamily="18" charset="0"/>
              </a:rPr>
              <a:t> 2. </a:t>
            </a:r>
            <a:r>
              <a:rPr lang="en-US" sz="2000" dirty="0" err="1" smtClean="0">
                <a:latin typeface="Cambria" panose="02040503050406030204" pitchFamily="18" charset="0"/>
                <a:ea typeface="Cambria" panose="02040503050406030204" pitchFamily="18" charset="0"/>
              </a:rPr>
              <a:t>Một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số</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công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nghệ</a:t>
            </a:r>
            <a:r>
              <a:rPr lang="en-US" sz="2000" dirty="0" smtClean="0">
                <a:latin typeface="Cambria" panose="02040503050406030204" pitchFamily="18" charset="0"/>
                <a:ea typeface="Cambria" panose="02040503050406030204" pitchFamily="18" charset="0"/>
              </a:rPr>
              <a:t> in 3D </a:t>
            </a:r>
            <a:r>
              <a:rPr lang="en-US" sz="2000" dirty="0" err="1" smtClean="0">
                <a:latin typeface="Cambria" panose="02040503050406030204" pitchFamily="18" charset="0"/>
                <a:ea typeface="Cambria" panose="02040503050406030204" pitchFamily="18" charset="0"/>
              </a:rPr>
              <a:t>hiện</a:t>
            </a:r>
            <a:r>
              <a:rPr lang="en-US" sz="2000" dirty="0" smtClean="0">
                <a:latin typeface="Cambria" panose="02040503050406030204" pitchFamily="18" charset="0"/>
                <a:ea typeface="Cambria" panose="02040503050406030204" pitchFamily="18" charset="0"/>
              </a:rPr>
              <a:t> nay</a:t>
            </a:r>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9947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11990F-4BF0-54A3-60DE-5A01F7D3C0DC}"/>
              </a:ext>
            </a:extLst>
          </p:cNvPr>
          <p:cNvSpPr/>
          <p:nvPr/>
        </p:nvSpPr>
        <p:spPr>
          <a:xfrm>
            <a:off x="0" y="0"/>
            <a:ext cx="6096000" cy="2371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5A9045-492D-0BCD-2764-6DF30C16A6CD}"/>
              </a:ext>
            </a:extLst>
          </p:cNvPr>
          <p:cNvSpPr/>
          <p:nvPr/>
        </p:nvSpPr>
        <p:spPr>
          <a:xfrm>
            <a:off x="0" y="0"/>
            <a:ext cx="12344400" cy="69890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825114DF-7015-A4E5-3570-B3B4D50A1F54}"/>
              </a:ext>
            </a:extLst>
          </p:cNvPr>
          <p:cNvSpPr/>
          <p:nvPr/>
        </p:nvSpPr>
        <p:spPr>
          <a:xfrm>
            <a:off x="264516" y="322987"/>
            <a:ext cx="5413473"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15">
            <a:extLst>
              <a:ext uri="{FF2B5EF4-FFF2-40B4-BE49-F238E27FC236}">
                <a16:creationId xmlns:a16="http://schemas.microsoft.com/office/drawing/2014/main" id="{79B26C9F-381B-B38A-0256-05516E21BF35}"/>
              </a:ext>
            </a:extLst>
          </p:cNvPr>
          <p:cNvSpPr>
            <a:spLocks noChangeArrowheads="1"/>
          </p:cNvSpPr>
          <p:nvPr/>
        </p:nvSpPr>
        <p:spPr bwMode="auto">
          <a:xfrm>
            <a:off x="286294" y="322987"/>
            <a:ext cx="5523411"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GB" sz="2500" b="1" dirty="0" smtClean="0">
                <a:solidFill>
                  <a:schemeClr val="bg1"/>
                </a:solidFill>
                <a:latin typeface="Cambria" panose="02040503050406030204" pitchFamily="18" charset="0"/>
                <a:ea typeface="Cambria" panose="02040503050406030204" pitchFamily="18" charset="0"/>
                <a:cs typeface="Arial" panose="020B0604020202020204" pitchFamily="34" charset="0"/>
              </a:rPr>
              <a:t>II.TỔNG QUAN VỀ CÔNG NGHỆ IN 3D</a:t>
            </a:r>
            <a:endPar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cxnSp>
        <p:nvCxnSpPr>
          <p:cNvPr id="12" name="Straight Connector 11">
            <a:extLst>
              <a:ext uri="{FF2B5EF4-FFF2-40B4-BE49-F238E27FC236}">
                <a16:creationId xmlns:a16="http://schemas.microsoft.com/office/drawing/2014/main" id="{59FF3DBA-E58D-F129-E10A-6CF6F99991C5}"/>
              </a:ext>
            </a:extLst>
          </p:cNvPr>
          <p:cNvCxnSpPr>
            <a:cxnSpLocks/>
          </p:cNvCxnSpPr>
          <p:nvPr/>
        </p:nvCxnSpPr>
        <p:spPr>
          <a:xfrm>
            <a:off x="264516" y="965200"/>
            <a:ext cx="11317884" cy="0"/>
          </a:xfrm>
          <a:prstGeom prst="line">
            <a:avLst/>
          </a:prstGeom>
          <a:ln w="38100">
            <a:solidFill>
              <a:srgbClr val="15848B"/>
            </a:solidFill>
          </a:ln>
        </p:spPr>
        <p:style>
          <a:lnRef idx="1">
            <a:schemeClr val="accent1"/>
          </a:lnRef>
          <a:fillRef idx="0">
            <a:schemeClr val="accent1"/>
          </a:fillRef>
          <a:effectRef idx="0">
            <a:schemeClr val="accent1"/>
          </a:effectRef>
          <a:fontRef idx="minor">
            <a:schemeClr val="tx1"/>
          </a:fontRef>
        </p:style>
      </p:cxnSp>
      <p:sp>
        <p:nvSpPr>
          <p:cNvPr id="13" name="Text Box 25">
            <a:extLst>
              <a:ext uri="{FF2B5EF4-FFF2-40B4-BE49-F238E27FC236}">
                <a16:creationId xmlns:a16="http://schemas.microsoft.com/office/drawing/2014/main" id="{743461CF-6E19-494E-AA4F-8FEF67C93E3E}"/>
              </a:ext>
            </a:extLst>
          </p:cNvPr>
          <p:cNvSpPr txBox="1">
            <a:spLocks noChangeArrowheads="1"/>
          </p:cNvSpPr>
          <p:nvPr/>
        </p:nvSpPr>
        <p:spPr bwMode="auto">
          <a:xfrm>
            <a:off x="286294" y="942411"/>
            <a:ext cx="11420797" cy="301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28600" lvl="0" indent="-228600" algn="just">
              <a:spcAft>
                <a:spcPts val="600"/>
              </a:spcAft>
            </a:pPr>
            <a:r>
              <a:rPr lang="en-US" sz="2000" b="1" dirty="0">
                <a:latin typeface="Cambria" panose="02040503050406030204" pitchFamily="18" charset="0"/>
                <a:ea typeface="Cambria" panose="02040503050406030204" pitchFamily="18" charset="0"/>
                <a:cs typeface="Times New Roman" panose="02020603050405020304" pitchFamily="18" charset="0"/>
              </a:rPr>
              <a:t>2</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Công</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nghệ</a:t>
            </a:r>
            <a:r>
              <a:rPr lang="en-US" sz="2000" b="1" dirty="0" smtClean="0">
                <a:latin typeface="Cambria" panose="02040503050406030204" pitchFamily="18" charset="0"/>
                <a:ea typeface="Cambria" panose="02040503050406030204" pitchFamily="18" charset="0"/>
                <a:cs typeface="Times New Roman" panose="02020603050405020304" pitchFamily="18" charset="0"/>
              </a:rPr>
              <a:t> in FDM &amp; SLA</a:t>
            </a:r>
          </a:p>
          <a:p>
            <a:pPr marL="342900" indent="-342900" algn="just">
              <a:spcBef>
                <a:spcPts val="0"/>
              </a:spcBef>
              <a:spcAft>
                <a:spcPts val="600"/>
              </a:spcAft>
              <a:buFont typeface="Wingdings" panose="05000000000000000000" pitchFamily="2" charset="2"/>
              <a:buChar char="Ø"/>
            </a:pPr>
            <a:r>
              <a:rPr lang="en-US" sz="2000" dirty="0" err="1" smtClean="0">
                <a:latin typeface="Cambria" panose="02040503050406030204" pitchFamily="18" charset="0"/>
                <a:ea typeface="Cambria" panose="02040503050406030204" pitchFamily="18" charset="0"/>
                <a:cs typeface="Times New Roman" panose="02020603050405020304" pitchFamily="18" charset="0"/>
              </a:rPr>
              <a:t>Công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in FDM (Fused Deposition Modeling):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sử</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dụng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nguyên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liệu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ầu</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vào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là</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sợi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nhựa</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sợi</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nhựa</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được</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nung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nóng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chảy</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tại</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đầu</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phun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đầu</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phun</a:t>
            </a:r>
            <a:r>
              <a:rPr lang="en-US" sz="2000" dirty="0" smtClean="0">
                <a:latin typeface="Cambria" panose="02040503050406030204" pitchFamily="18" charset="0"/>
                <a:ea typeface="Cambria" panose="02040503050406030204" pitchFamily="18" charset="0"/>
                <a:cs typeface="Times New Roman" panose="02020603050405020304" pitchFamily="18" charset="0"/>
              </a:rPr>
              <a:t> di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chuyển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kéo</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các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sợi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nhựa</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này</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theo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biên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dạng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của</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mặt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cắt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từng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lớp</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từng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lớp</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được</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đắp</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chồng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lên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nhau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tạo</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ra</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sản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phẩm</a:t>
            </a:r>
            <a:r>
              <a:rPr lang="en-US" sz="2000" dirty="0">
                <a:latin typeface="Cambria" panose="02040503050406030204" pitchFamily="18" charset="0"/>
                <a:ea typeface="Cambria" panose="02040503050406030204" pitchFamily="18" charset="0"/>
                <a:cs typeface="Times New Roman" panose="02020603050405020304" pitchFamily="18" charset="0"/>
              </a:rPr>
              <a:t> 3D.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Uu</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diểm</a:t>
            </a:r>
            <a:r>
              <a:rPr lang="en-US" sz="2000" dirty="0">
                <a:latin typeface="Cambria" panose="02040503050406030204" pitchFamily="18" charset="0"/>
                <a:ea typeface="Cambria" panose="02040503050406030204" pitchFamily="18" charset="0"/>
                <a:cs typeface="Times New Roman" panose="02020603050405020304" pitchFamily="18" charset="0"/>
              </a:rPr>
              <a:t>,</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giá</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máy</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và</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vật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liệu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rẻ</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vật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liệu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phong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phú</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và</a:t>
            </a:r>
            <a:r>
              <a:rPr lang="en-US" sz="2000" dirty="0">
                <a:latin typeface="Cambria" panose="02040503050406030204" pitchFamily="18" charset="0"/>
                <a:ea typeface="Cambria" panose="02040503050406030204" pitchFamily="18" charset="0"/>
                <a:cs typeface="Times New Roman" panose="02020603050405020304" pitchFamily="18" charset="0"/>
              </a:rPr>
              <a:t> da </a:t>
            </a:r>
            <a:r>
              <a:rPr lang="en-US" sz="2000" dirty="0" err="1">
                <a:latin typeface="Cambria" panose="02040503050406030204" pitchFamily="18" charset="0"/>
                <a:ea typeface="Cambria" panose="02040503050406030204" pitchFamily="18" charset="0"/>
                <a:cs typeface="Times New Roman" panose="02020603050405020304" pitchFamily="18" charset="0"/>
              </a:rPr>
              <a:t>dạng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mầu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sắc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Nhuợc</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diểm</a:t>
            </a:r>
            <a:r>
              <a:rPr lang="en-US" sz="2000" dirty="0">
                <a:latin typeface="Cambria" panose="02040503050406030204" pitchFamily="18" charset="0"/>
                <a:ea typeface="Cambria" panose="02040503050406030204" pitchFamily="18" charset="0"/>
                <a:cs typeface="Times New Roman" panose="02020603050405020304" pitchFamily="18" charset="0"/>
              </a:rPr>
              <a:t>,</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sản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phẩm</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chưa</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sắc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nét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độ</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bóng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và</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độ</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mịn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thấp</a:t>
            </a:r>
            <a:r>
              <a:rPr lang="en-US" sz="2000" dirty="0" smtClean="0">
                <a:latin typeface="Cambria" panose="02040503050406030204" pitchFamily="18" charset="0"/>
                <a:ea typeface="Cambria" panose="02040503050406030204" pitchFamily="18" charset="0"/>
                <a:cs typeface="Times New Roman" panose="02020603050405020304" pitchFamily="18" charset="0"/>
              </a:rPr>
              <a:t>.</a:t>
            </a:r>
          </a:p>
          <a:p>
            <a:pPr marL="342900" indent="-342900" algn="just">
              <a:spcBef>
                <a:spcPts val="0"/>
              </a:spcBef>
              <a:spcAft>
                <a:spcPts val="600"/>
              </a:spcAft>
              <a:buFont typeface="Wingdings" panose="05000000000000000000" pitchFamily="2" charset="2"/>
              <a:buChar char="Ø"/>
            </a:pPr>
            <a:r>
              <a:rPr lang="en-US" sz="2000" dirty="0" err="1" smtClean="0">
                <a:latin typeface="Cambria" panose="02040503050406030204" pitchFamily="18" charset="0"/>
                <a:ea typeface="Cambria" panose="02040503050406030204" pitchFamily="18" charset="0"/>
                <a:cs typeface="Times New Roman" panose="02020603050405020304" pitchFamily="18" charset="0"/>
              </a:rPr>
              <a:t>Công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in SLA (</a:t>
            </a:r>
            <a:r>
              <a:rPr lang="en-US" sz="2000" dirty="0" err="1">
                <a:latin typeface="Cambria" panose="02040503050406030204" pitchFamily="18" charset="0"/>
                <a:ea typeface="Cambria" panose="02040503050406030204" pitchFamily="18" charset="0"/>
                <a:cs typeface="Times New Roman" panose="02020603050405020304" pitchFamily="18" charset="0"/>
              </a:rPr>
              <a:t>Stereolithography</a:t>
            </a:r>
            <a:r>
              <a:rPr lang="en-US" sz="2000" dirty="0">
                <a:latin typeface="Cambria" panose="02040503050406030204" pitchFamily="18" charset="0"/>
                <a:ea typeface="Cambria" panose="02040503050406030204" pitchFamily="18" charset="0"/>
                <a:cs typeface="Times New Roman" panose="02020603050405020304" pitchFamily="18" charset="0"/>
              </a:rPr>
              <a:t> Apparatus):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sử</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dụng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tia</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sáng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tia</a:t>
            </a:r>
            <a:r>
              <a:rPr lang="en-US" sz="2000" dirty="0">
                <a:latin typeface="Cambria" panose="02040503050406030204" pitchFamily="18" charset="0"/>
                <a:ea typeface="Cambria" panose="02040503050406030204" pitchFamily="18" charset="0"/>
                <a:cs typeface="Times New Roman" panose="02020603050405020304" pitchFamily="18" charset="0"/>
              </a:rPr>
              <a:t> laser, </a:t>
            </a:r>
            <a:r>
              <a:rPr lang="en-US" sz="2000" dirty="0" err="1">
                <a:latin typeface="Cambria" panose="02040503050406030204" pitchFamily="18" charset="0"/>
                <a:ea typeface="Cambria" panose="02040503050406030204" pitchFamily="18" charset="0"/>
                <a:cs typeface="Times New Roman" panose="02020603050405020304" pitchFamily="18" charset="0"/>
              </a:rPr>
              <a:t>tia</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smtClean="0">
                <a:latin typeface="Cambria" panose="02040503050406030204" pitchFamily="18" charset="0"/>
                <a:ea typeface="Cambria" panose="02040503050406030204" pitchFamily="18" charset="0"/>
                <a:cs typeface="Times New Roman" panose="02020603050405020304" pitchFamily="18" charset="0"/>
              </a:rPr>
              <a:t>UV) </a:t>
            </a:r>
            <a:r>
              <a:rPr lang="en-US" sz="2000" dirty="0" err="1">
                <a:latin typeface="Cambria" panose="02040503050406030204" pitchFamily="18" charset="0"/>
                <a:ea typeface="Cambria" panose="02040503050406030204" pitchFamily="18" charset="0"/>
                <a:cs typeface="Times New Roman" panose="02020603050405020304" pitchFamily="18" charset="0"/>
              </a:rPr>
              <a:t>làm</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cứng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lớp</a:t>
            </a:r>
            <a:r>
              <a:rPr lang="en-US" sz="2000" dirty="0">
                <a:latin typeface="Cambria" panose="02040503050406030204" pitchFamily="18" charset="0"/>
                <a:ea typeface="Cambria" panose="02040503050406030204" pitchFamily="18" charset="0"/>
                <a:cs typeface="Times New Roman" panose="02020603050405020304" pitchFamily="18" charset="0"/>
              </a:rPr>
              <a:t> photopolymer </a:t>
            </a:r>
            <a:r>
              <a:rPr lang="en-US" sz="2000" dirty="0" err="1">
                <a:latin typeface="Cambria" panose="02040503050406030204" pitchFamily="18" charset="0"/>
                <a:ea typeface="Cambria" panose="02040503050406030204" pitchFamily="18" charset="0"/>
                <a:cs typeface="Times New Roman" panose="02020603050405020304" pitchFamily="18" charset="0"/>
              </a:rPr>
              <a:t>lỏng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uợc</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chứa</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trong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bồn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từng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lớp</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từng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lớp</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để</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hình</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thành</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nên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vật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thể</a:t>
            </a:r>
            <a:r>
              <a:rPr lang="en-US" sz="2000" dirty="0">
                <a:latin typeface="Cambria" panose="02040503050406030204" pitchFamily="18" charset="0"/>
                <a:ea typeface="Cambria" panose="02040503050406030204" pitchFamily="18" charset="0"/>
                <a:cs typeface="Times New Roman" panose="02020603050405020304" pitchFamily="18" charset="0"/>
              </a:rPr>
              <a:t> 3D.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Ưu</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điểm</a:t>
            </a:r>
            <a:r>
              <a:rPr lang="en-US" sz="2000" dirty="0">
                <a:latin typeface="Cambria" panose="02040503050406030204" pitchFamily="18" charset="0"/>
                <a:ea typeface="Cambria" panose="02040503050406030204" pitchFamily="18" charset="0"/>
                <a:cs typeface="Times New Roman" panose="02020603050405020304" pitchFamily="18" charset="0"/>
              </a:rPr>
              <a:t>,</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s</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ản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phẩm</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có</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độ</a:t>
            </a:r>
            <a:r>
              <a:rPr lang="en-US" sz="2000" dirty="0">
                <a:latin typeface="Cambria" panose="02040503050406030204" pitchFamily="18" charset="0"/>
                <a:ea typeface="Cambria" panose="02040503050406030204" pitchFamily="18" charset="0"/>
                <a:cs typeface="Times New Roman" panose="02020603050405020304" pitchFamily="18" charset="0"/>
              </a:rPr>
              <a:t> chi </a:t>
            </a:r>
            <a:r>
              <a:rPr lang="en-US" sz="2000" dirty="0" err="1">
                <a:latin typeface="Cambria" panose="02040503050406030204" pitchFamily="18" charset="0"/>
                <a:ea typeface="Cambria" panose="02040503050406030204" pitchFamily="18" charset="0"/>
                <a:cs typeface="Times New Roman" panose="02020603050405020304" pitchFamily="18" charset="0"/>
              </a:rPr>
              <a:t>tiết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cao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sắc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nét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và</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chính</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xác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Nhuợc</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điểm</a:t>
            </a:r>
            <a:r>
              <a:rPr lang="en-US" sz="2000" dirty="0">
                <a:latin typeface="Cambria" panose="02040503050406030204" pitchFamily="18" charset="0"/>
                <a:ea typeface="Cambria" panose="02040503050406030204" pitchFamily="18" charset="0"/>
                <a:cs typeface="Times New Roman" panose="02020603050405020304" pitchFamily="18" charset="0"/>
              </a:rPr>
              <a:t>,</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ật</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liệu</a:t>
            </a:r>
            <a:r>
              <a:rPr lang="en-US" sz="2000" dirty="0">
                <a:latin typeface="Cambria" panose="02040503050406030204" pitchFamily="18" charset="0"/>
                <a:ea typeface="Cambria" panose="02040503050406030204" pitchFamily="18" charset="0"/>
                <a:cs typeface="Times New Roman" panose="02020603050405020304" pitchFamily="18" charset="0"/>
              </a:rPr>
              <a:t> in </a:t>
            </a:r>
            <a:r>
              <a:rPr lang="en-US" sz="2000" dirty="0" err="1">
                <a:latin typeface="Cambria" panose="02040503050406030204" pitchFamily="18" charset="0"/>
                <a:ea typeface="Cambria" panose="02040503050406030204" pitchFamily="18" charset="0"/>
                <a:cs typeface="Times New Roman" panose="02020603050405020304" pitchFamily="18" charset="0"/>
              </a:rPr>
              <a:t>đắt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sản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phẩm</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bị</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giảm</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độ</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bền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duới</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ánh</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sáng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mặt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trời</a:t>
            </a:r>
            <a:r>
              <a:rPr lang="en-US" sz="2000" dirty="0" smtClean="0">
                <a:latin typeface="Cambria" panose="02040503050406030204" pitchFamily="18" charset="0"/>
                <a:ea typeface="Cambria" panose="02040503050406030204" pitchFamily="18" charset="0"/>
                <a:cs typeface="Times New Roman" panose="02020603050405020304" pitchFamily="18" charset="0"/>
              </a:rPr>
              <a:t>.</a:t>
            </a:r>
          </a:p>
        </p:txBody>
      </p:sp>
      <p:pic>
        <p:nvPicPr>
          <p:cNvPr id="14" name="Picture 13">
            <a:extLst>
              <a:ext uri="{FF2B5EF4-FFF2-40B4-BE49-F238E27FC236}">
                <a16:creationId xmlns:a16="http://schemas.microsoft.com/office/drawing/2014/main" id="{CCCD50FD-6889-4AB8-A389-0A435EBB1A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6571" t="40808" r="16364" b="43636"/>
          <a:stretch/>
        </p:blipFill>
        <p:spPr>
          <a:xfrm>
            <a:off x="9321735" y="279956"/>
            <a:ext cx="2385356" cy="563116"/>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3426238276"/>
              </p:ext>
            </p:extLst>
          </p:nvPr>
        </p:nvGraphicFramePr>
        <p:xfrm>
          <a:off x="1954998" y="4327578"/>
          <a:ext cx="8983044" cy="2546291"/>
        </p:xfrm>
        <a:graphic>
          <a:graphicData uri="http://schemas.openxmlformats.org/drawingml/2006/table">
            <a:tbl>
              <a:tblPr firstRow="1" firstCol="1" bandRow="1">
                <a:tableStyleId>{5C22544A-7EE6-4342-B048-85BDC9FD1C3A}</a:tableStyleId>
              </a:tblPr>
              <a:tblGrid>
                <a:gridCol w="745015">
                  <a:extLst>
                    <a:ext uri="{9D8B030D-6E8A-4147-A177-3AD203B41FA5}">
                      <a16:colId xmlns:a16="http://schemas.microsoft.com/office/drawing/2014/main" val="1794877347"/>
                    </a:ext>
                  </a:extLst>
                </a:gridCol>
                <a:gridCol w="3349703">
                  <a:extLst>
                    <a:ext uri="{9D8B030D-6E8A-4147-A177-3AD203B41FA5}">
                      <a16:colId xmlns:a16="http://schemas.microsoft.com/office/drawing/2014/main" val="1417153864"/>
                    </a:ext>
                  </a:extLst>
                </a:gridCol>
                <a:gridCol w="2307686">
                  <a:extLst>
                    <a:ext uri="{9D8B030D-6E8A-4147-A177-3AD203B41FA5}">
                      <a16:colId xmlns:a16="http://schemas.microsoft.com/office/drawing/2014/main" val="1657581495"/>
                    </a:ext>
                  </a:extLst>
                </a:gridCol>
                <a:gridCol w="2580640">
                  <a:extLst>
                    <a:ext uri="{9D8B030D-6E8A-4147-A177-3AD203B41FA5}">
                      <a16:colId xmlns:a16="http://schemas.microsoft.com/office/drawing/2014/main" val="2509426718"/>
                    </a:ext>
                  </a:extLst>
                </a:gridCol>
              </a:tblGrid>
              <a:tr h="491336">
                <a:tc>
                  <a:txBody>
                    <a:bodyPr/>
                    <a:lstStyle/>
                    <a:p>
                      <a:pPr marL="457200" algn="ctr">
                        <a:lnSpc>
                          <a:spcPct val="95000"/>
                        </a:lnSpc>
                        <a:spcAft>
                          <a:spcPts val="0"/>
                        </a:spcAft>
                      </a:pPr>
                      <a:r>
                        <a:rPr lang="en-US" sz="2000" dirty="0">
                          <a:effectLst/>
                          <a:latin typeface="Cambria" panose="02040503050406030204" pitchFamily="18" charset="0"/>
                          <a:ea typeface="Cambria" panose="02040503050406030204" pitchFamily="18" charset="0"/>
                        </a:rPr>
                        <a:t> </a:t>
                      </a:r>
                      <a:endParaRPr lang="en-US" sz="20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457200">
                        <a:lnSpc>
                          <a:spcPct val="95000"/>
                        </a:lnSpc>
                        <a:spcAft>
                          <a:spcPts val="0"/>
                        </a:spcAft>
                      </a:pPr>
                      <a:r>
                        <a:rPr lang="en-US" sz="2000" dirty="0" err="1">
                          <a:effectLst/>
                          <a:latin typeface="Cambria" panose="02040503050406030204" pitchFamily="18" charset="0"/>
                          <a:ea typeface="Cambria" panose="02040503050406030204" pitchFamily="18" charset="0"/>
                        </a:rPr>
                        <a:t>Yêu</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cầu</a:t>
                      </a:r>
                      <a:endParaRPr lang="en-US" sz="20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457200" algn="ctr">
                        <a:lnSpc>
                          <a:spcPct val="95000"/>
                        </a:lnSpc>
                        <a:spcAft>
                          <a:spcPts val="0"/>
                        </a:spcAft>
                      </a:pPr>
                      <a:r>
                        <a:rPr lang="en-US" sz="2000" dirty="0" err="1">
                          <a:effectLst/>
                          <a:latin typeface="Cambria" panose="02040503050406030204" pitchFamily="18" charset="0"/>
                          <a:ea typeface="Cambria" panose="02040503050406030204" pitchFamily="18" charset="0"/>
                        </a:rPr>
                        <a:t>Công</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nghệ</a:t>
                      </a:r>
                      <a:r>
                        <a:rPr lang="en-US" sz="2000" dirty="0">
                          <a:effectLst/>
                          <a:latin typeface="Cambria" panose="02040503050406030204" pitchFamily="18" charset="0"/>
                          <a:ea typeface="Cambria" panose="02040503050406030204" pitchFamily="18" charset="0"/>
                        </a:rPr>
                        <a:t> SLA</a:t>
                      </a:r>
                      <a:endParaRPr lang="en-US" sz="20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457200" algn="ctr">
                        <a:lnSpc>
                          <a:spcPct val="95000"/>
                        </a:lnSpc>
                        <a:spcAft>
                          <a:spcPts val="0"/>
                        </a:spcAft>
                      </a:pPr>
                      <a:r>
                        <a:rPr lang="en-US" sz="2000" dirty="0" err="1">
                          <a:effectLst/>
                          <a:latin typeface="Cambria" panose="02040503050406030204" pitchFamily="18" charset="0"/>
                          <a:ea typeface="Cambria" panose="02040503050406030204" pitchFamily="18" charset="0"/>
                        </a:rPr>
                        <a:t>Công</a:t>
                      </a:r>
                      <a:r>
                        <a:rPr lang="en-US" sz="2000" dirty="0">
                          <a:effectLst/>
                          <a:latin typeface="Cambria" panose="02040503050406030204" pitchFamily="18" charset="0"/>
                          <a:ea typeface="Cambria" panose="02040503050406030204" pitchFamily="18" charset="0"/>
                        </a:rPr>
                        <a:t> </a:t>
                      </a:r>
                      <a:r>
                        <a:rPr lang="en-US" sz="2000" dirty="0" err="1" smtClean="0">
                          <a:effectLst/>
                          <a:latin typeface="Cambria" panose="02040503050406030204" pitchFamily="18" charset="0"/>
                          <a:ea typeface="Cambria" panose="02040503050406030204" pitchFamily="18" charset="0"/>
                        </a:rPr>
                        <a:t>nghệ</a:t>
                      </a:r>
                      <a:r>
                        <a:rPr lang="en-US" sz="2000" dirty="0" smtClean="0">
                          <a:effectLst/>
                          <a:latin typeface="Cambria" panose="02040503050406030204" pitchFamily="18" charset="0"/>
                          <a:ea typeface="Cambria" panose="02040503050406030204" pitchFamily="18" charset="0"/>
                        </a:rPr>
                        <a:t> FDM</a:t>
                      </a:r>
                      <a:endParaRPr lang="en-US" sz="20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53982949"/>
                  </a:ext>
                </a:extLst>
              </a:tr>
              <a:tr h="245668">
                <a:tc>
                  <a:txBody>
                    <a:bodyPr/>
                    <a:lstStyle/>
                    <a:p>
                      <a:pPr marL="457200" algn="ctr">
                        <a:lnSpc>
                          <a:spcPct val="95000"/>
                        </a:lnSpc>
                        <a:spcAft>
                          <a:spcPts val="0"/>
                        </a:spcAft>
                      </a:pPr>
                      <a:r>
                        <a:rPr lang="en-US" sz="2000" dirty="0">
                          <a:effectLst/>
                          <a:latin typeface="Cambria" panose="02040503050406030204" pitchFamily="18" charset="0"/>
                          <a:ea typeface="Cambria" panose="02040503050406030204" pitchFamily="18" charset="0"/>
                        </a:rPr>
                        <a:t>1</a:t>
                      </a:r>
                      <a:endParaRPr lang="en-US" sz="20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457200">
                        <a:lnSpc>
                          <a:spcPct val="95000"/>
                        </a:lnSpc>
                        <a:spcAft>
                          <a:spcPts val="0"/>
                        </a:spcAft>
                      </a:pPr>
                      <a:r>
                        <a:rPr lang="en-US" sz="2000" dirty="0" err="1">
                          <a:effectLst/>
                          <a:latin typeface="Cambria" panose="02040503050406030204" pitchFamily="18" charset="0"/>
                          <a:ea typeface="Cambria" panose="02040503050406030204" pitchFamily="18" charset="0"/>
                        </a:rPr>
                        <a:t>Loại</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nhựa</a:t>
                      </a:r>
                      <a:endParaRPr lang="en-US" sz="20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457200" algn="ctr">
                        <a:lnSpc>
                          <a:spcPct val="95000"/>
                        </a:lnSpc>
                        <a:spcAft>
                          <a:spcPts val="0"/>
                        </a:spcAft>
                      </a:pPr>
                      <a:r>
                        <a:rPr lang="en-US" sz="2000">
                          <a:effectLst/>
                          <a:latin typeface="Cambria" panose="02040503050406030204" pitchFamily="18" charset="0"/>
                          <a:ea typeface="Cambria" panose="02040503050406030204" pitchFamily="18" charset="0"/>
                        </a:rPr>
                        <a:t>Resin</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457200" algn="ctr">
                        <a:lnSpc>
                          <a:spcPct val="95000"/>
                        </a:lnSpc>
                        <a:spcAft>
                          <a:spcPts val="0"/>
                        </a:spcAft>
                      </a:pPr>
                      <a:r>
                        <a:rPr lang="en-US" sz="2000">
                          <a:effectLst/>
                          <a:latin typeface="Cambria" panose="02040503050406030204" pitchFamily="18" charset="0"/>
                          <a:ea typeface="Cambria" panose="02040503050406030204" pitchFamily="18" charset="0"/>
                        </a:rPr>
                        <a:t>PLA</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9359918"/>
                  </a:ext>
                </a:extLst>
              </a:tr>
              <a:tr h="245668">
                <a:tc>
                  <a:txBody>
                    <a:bodyPr/>
                    <a:lstStyle/>
                    <a:p>
                      <a:pPr marL="457200" algn="ctr">
                        <a:lnSpc>
                          <a:spcPct val="95000"/>
                        </a:lnSpc>
                        <a:spcAft>
                          <a:spcPts val="0"/>
                        </a:spcAft>
                      </a:pPr>
                      <a:r>
                        <a:rPr lang="en-US" sz="2000" dirty="0">
                          <a:effectLst/>
                          <a:latin typeface="Cambria" panose="02040503050406030204" pitchFamily="18" charset="0"/>
                          <a:ea typeface="Cambria" panose="02040503050406030204" pitchFamily="18" charset="0"/>
                        </a:rPr>
                        <a:t>2</a:t>
                      </a:r>
                      <a:endParaRPr lang="en-US" sz="20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457200">
                        <a:lnSpc>
                          <a:spcPct val="95000"/>
                        </a:lnSpc>
                        <a:spcAft>
                          <a:spcPts val="0"/>
                        </a:spcAft>
                      </a:pPr>
                      <a:r>
                        <a:rPr lang="en-US" sz="2000" dirty="0" err="1">
                          <a:effectLst/>
                          <a:latin typeface="Cambria" panose="02040503050406030204" pitchFamily="18" charset="0"/>
                          <a:ea typeface="Cambria" panose="02040503050406030204" pitchFamily="18" charset="0"/>
                        </a:rPr>
                        <a:t>Tấm</a:t>
                      </a:r>
                      <a:r>
                        <a:rPr lang="en-US" sz="2000" dirty="0">
                          <a:effectLst/>
                          <a:latin typeface="Cambria" panose="02040503050406030204" pitchFamily="18" charset="0"/>
                          <a:ea typeface="Cambria" panose="02040503050406030204" pitchFamily="18" charset="0"/>
                        </a:rPr>
                        <a:t> in </a:t>
                      </a:r>
                      <a:r>
                        <a:rPr lang="en-US" sz="2000" dirty="0" err="1">
                          <a:effectLst/>
                          <a:latin typeface="Cambria" panose="02040503050406030204" pitchFamily="18" charset="0"/>
                          <a:ea typeface="Cambria" panose="02040503050406030204" pitchFamily="18" charset="0"/>
                        </a:rPr>
                        <a:t>dày</a:t>
                      </a:r>
                      <a:endParaRPr lang="en-US" sz="20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457200" algn="ctr">
                        <a:lnSpc>
                          <a:spcPct val="95000"/>
                        </a:lnSpc>
                        <a:spcAft>
                          <a:spcPts val="0"/>
                        </a:spcAft>
                      </a:pPr>
                      <a:r>
                        <a:rPr lang="en-US" sz="2000" dirty="0">
                          <a:effectLst/>
                          <a:latin typeface="Cambria" panose="02040503050406030204" pitchFamily="18" charset="0"/>
                          <a:ea typeface="Cambria" panose="02040503050406030204" pitchFamily="18" charset="0"/>
                        </a:rPr>
                        <a:t>3mm</a:t>
                      </a:r>
                      <a:endParaRPr lang="en-US" sz="20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457200" algn="ctr">
                        <a:lnSpc>
                          <a:spcPct val="95000"/>
                        </a:lnSpc>
                        <a:spcAft>
                          <a:spcPts val="0"/>
                        </a:spcAft>
                      </a:pPr>
                      <a:r>
                        <a:rPr lang="en-US" sz="2000" dirty="0">
                          <a:effectLst/>
                          <a:latin typeface="Cambria" panose="02040503050406030204" pitchFamily="18" charset="0"/>
                          <a:ea typeface="Cambria" panose="02040503050406030204" pitchFamily="18" charset="0"/>
                        </a:rPr>
                        <a:t>3mm</a:t>
                      </a:r>
                      <a:endParaRPr lang="en-US" sz="20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12268504"/>
                  </a:ext>
                </a:extLst>
              </a:tr>
              <a:tr h="295167">
                <a:tc>
                  <a:txBody>
                    <a:bodyPr/>
                    <a:lstStyle/>
                    <a:p>
                      <a:pPr marL="457200" algn="ctr">
                        <a:lnSpc>
                          <a:spcPct val="95000"/>
                        </a:lnSpc>
                        <a:spcAft>
                          <a:spcPts val="0"/>
                        </a:spcAft>
                      </a:pPr>
                      <a:r>
                        <a:rPr lang="en-US" sz="2000" dirty="0">
                          <a:effectLst/>
                          <a:latin typeface="Cambria" panose="02040503050406030204" pitchFamily="18" charset="0"/>
                          <a:ea typeface="Cambria" panose="02040503050406030204" pitchFamily="18" charset="0"/>
                        </a:rPr>
                        <a:t>3</a:t>
                      </a:r>
                      <a:endParaRPr lang="en-US" sz="20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457200">
                        <a:lnSpc>
                          <a:spcPct val="95000"/>
                        </a:lnSpc>
                        <a:spcAft>
                          <a:spcPts val="0"/>
                        </a:spcAft>
                      </a:pPr>
                      <a:r>
                        <a:rPr lang="en-US" sz="2000" dirty="0" err="1">
                          <a:effectLst/>
                          <a:latin typeface="Cambria" panose="02040503050406030204" pitchFamily="18" charset="0"/>
                          <a:ea typeface="Cambria" panose="02040503050406030204" pitchFamily="18" charset="0"/>
                        </a:rPr>
                        <a:t>Thời</a:t>
                      </a:r>
                      <a:r>
                        <a:rPr lang="en-US" sz="2000" dirty="0">
                          <a:effectLst/>
                          <a:latin typeface="Cambria" panose="02040503050406030204" pitchFamily="18" charset="0"/>
                          <a:ea typeface="Cambria" panose="02040503050406030204" pitchFamily="18" charset="0"/>
                        </a:rPr>
                        <a:t> </a:t>
                      </a:r>
                      <a:r>
                        <a:rPr lang="en-US" sz="2000" dirty="0" err="1">
                          <a:effectLst/>
                          <a:latin typeface="Cambria" panose="02040503050406030204" pitchFamily="18" charset="0"/>
                          <a:ea typeface="Cambria" panose="02040503050406030204" pitchFamily="18" charset="0"/>
                        </a:rPr>
                        <a:t>gian</a:t>
                      </a:r>
                      <a:r>
                        <a:rPr lang="en-US" sz="2000" dirty="0">
                          <a:effectLst/>
                          <a:latin typeface="Cambria" panose="02040503050406030204" pitchFamily="18" charset="0"/>
                          <a:ea typeface="Cambria" panose="02040503050406030204" pitchFamily="18" charset="0"/>
                        </a:rPr>
                        <a:t> in</a:t>
                      </a:r>
                      <a:endParaRPr lang="en-US" sz="20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457200" algn="ctr">
                        <a:lnSpc>
                          <a:spcPct val="95000"/>
                        </a:lnSpc>
                        <a:spcAft>
                          <a:spcPts val="0"/>
                        </a:spcAft>
                      </a:pPr>
                      <a:r>
                        <a:rPr lang="en-US" sz="2000">
                          <a:effectLst/>
                          <a:latin typeface="Cambria" panose="02040503050406030204" pitchFamily="18" charset="0"/>
                          <a:ea typeface="Cambria" panose="02040503050406030204" pitchFamily="18" charset="0"/>
                        </a:rPr>
                        <a:t>7-&gt;8 ngày</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457200" algn="ctr">
                        <a:lnSpc>
                          <a:spcPct val="95000"/>
                        </a:lnSpc>
                        <a:spcAft>
                          <a:spcPts val="0"/>
                        </a:spcAft>
                      </a:pPr>
                      <a:r>
                        <a:rPr lang="en-US" sz="2000" dirty="0">
                          <a:effectLst/>
                          <a:latin typeface="Cambria" panose="02040503050406030204" pitchFamily="18" charset="0"/>
                          <a:ea typeface="Cambria" panose="02040503050406030204" pitchFamily="18" charset="0"/>
                        </a:rPr>
                        <a:t>7-&gt;8 </a:t>
                      </a:r>
                      <a:r>
                        <a:rPr lang="en-US" sz="2000" dirty="0" err="1">
                          <a:effectLst/>
                          <a:latin typeface="Cambria" panose="02040503050406030204" pitchFamily="18" charset="0"/>
                          <a:ea typeface="Cambria" panose="02040503050406030204" pitchFamily="18" charset="0"/>
                        </a:rPr>
                        <a:t>ngày</a:t>
                      </a:r>
                      <a:endParaRPr lang="en-US" sz="20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66303260"/>
                  </a:ext>
                </a:extLst>
              </a:tr>
              <a:tr h="295167">
                <a:tc>
                  <a:txBody>
                    <a:bodyPr/>
                    <a:lstStyle/>
                    <a:p>
                      <a:pPr marL="457200" algn="ctr">
                        <a:lnSpc>
                          <a:spcPct val="95000"/>
                        </a:lnSpc>
                        <a:spcAft>
                          <a:spcPts val="0"/>
                        </a:spcAft>
                      </a:pPr>
                      <a:r>
                        <a:rPr lang="en-US" sz="2000" dirty="0">
                          <a:effectLst/>
                          <a:latin typeface="Cambria" panose="02040503050406030204" pitchFamily="18" charset="0"/>
                          <a:ea typeface="Cambria" panose="02040503050406030204" pitchFamily="18" charset="0"/>
                        </a:rPr>
                        <a:t>4</a:t>
                      </a:r>
                      <a:endParaRPr lang="en-US" sz="20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457200">
                        <a:lnSpc>
                          <a:spcPct val="95000"/>
                        </a:lnSpc>
                        <a:spcAft>
                          <a:spcPts val="0"/>
                        </a:spcAft>
                      </a:pPr>
                      <a:r>
                        <a:rPr lang="en-US" sz="2000">
                          <a:effectLst/>
                          <a:latin typeface="Cambria" panose="02040503050406030204" pitchFamily="18" charset="0"/>
                          <a:ea typeface="Cambria" panose="02040503050406030204" pitchFamily="18" charset="0"/>
                        </a:rPr>
                        <a:t>Lượng nhựa in</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457200" algn="ctr">
                        <a:lnSpc>
                          <a:spcPct val="95000"/>
                        </a:lnSpc>
                        <a:spcAft>
                          <a:spcPts val="0"/>
                        </a:spcAft>
                      </a:pPr>
                      <a:r>
                        <a:rPr lang="en-US" sz="2000">
                          <a:effectLst/>
                          <a:latin typeface="Cambria" panose="02040503050406030204" pitchFamily="18" charset="0"/>
                          <a:ea typeface="Cambria" panose="02040503050406030204" pitchFamily="18" charset="0"/>
                        </a:rPr>
                        <a:t>25 kg</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457200" algn="ctr">
                        <a:lnSpc>
                          <a:spcPct val="95000"/>
                        </a:lnSpc>
                        <a:spcAft>
                          <a:spcPts val="0"/>
                        </a:spcAft>
                      </a:pPr>
                      <a:r>
                        <a:rPr lang="en-US" sz="2000">
                          <a:effectLst/>
                          <a:latin typeface="Cambria" panose="02040503050406030204" pitchFamily="18" charset="0"/>
                          <a:ea typeface="Cambria" panose="02040503050406030204" pitchFamily="18" charset="0"/>
                        </a:rPr>
                        <a:t>26 kg</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37613969"/>
                  </a:ext>
                </a:extLst>
              </a:tr>
              <a:tr h="295167">
                <a:tc>
                  <a:txBody>
                    <a:bodyPr/>
                    <a:lstStyle/>
                    <a:p>
                      <a:pPr marL="457200" algn="ctr">
                        <a:lnSpc>
                          <a:spcPct val="95000"/>
                        </a:lnSpc>
                        <a:spcAft>
                          <a:spcPts val="0"/>
                        </a:spcAft>
                      </a:pPr>
                      <a:r>
                        <a:rPr lang="en-US" sz="2000">
                          <a:effectLst/>
                          <a:latin typeface="Cambria" panose="02040503050406030204" pitchFamily="18" charset="0"/>
                          <a:ea typeface="Cambria" panose="02040503050406030204" pitchFamily="18" charset="0"/>
                        </a:rPr>
                        <a:t>5</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457200">
                        <a:lnSpc>
                          <a:spcPct val="95000"/>
                        </a:lnSpc>
                        <a:spcAft>
                          <a:spcPts val="0"/>
                        </a:spcAft>
                      </a:pPr>
                      <a:r>
                        <a:rPr lang="en-US" sz="2000">
                          <a:effectLst/>
                          <a:latin typeface="Cambria" panose="02040503050406030204" pitchFamily="18" charset="0"/>
                          <a:ea typeface="Cambria" panose="02040503050406030204" pitchFamily="18" charset="0"/>
                        </a:rPr>
                        <a:t>Lượng nhựa hao hụt %</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457200" algn="ctr">
                        <a:lnSpc>
                          <a:spcPct val="95000"/>
                        </a:lnSpc>
                        <a:spcAft>
                          <a:spcPts val="0"/>
                        </a:spcAft>
                      </a:pPr>
                      <a:r>
                        <a:rPr lang="en-US" sz="2000">
                          <a:effectLst/>
                          <a:latin typeface="Cambria" panose="02040503050406030204" pitchFamily="18" charset="0"/>
                          <a:ea typeface="Cambria" panose="02040503050406030204" pitchFamily="18" charset="0"/>
                        </a:rPr>
                        <a:t>10%-15 %</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457200" algn="ctr">
                        <a:lnSpc>
                          <a:spcPct val="95000"/>
                        </a:lnSpc>
                        <a:spcAft>
                          <a:spcPts val="0"/>
                        </a:spcAft>
                      </a:pPr>
                      <a:r>
                        <a:rPr lang="en-US" sz="2000" dirty="0">
                          <a:effectLst/>
                          <a:latin typeface="Cambria" panose="02040503050406030204" pitchFamily="18" charset="0"/>
                          <a:ea typeface="Cambria" panose="02040503050406030204" pitchFamily="18" charset="0"/>
                        </a:rPr>
                        <a:t>15%-20 %</a:t>
                      </a:r>
                      <a:endParaRPr lang="en-US" sz="20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58524244"/>
                  </a:ext>
                </a:extLst>
              </a:tr>
              <a:tr h="295167">
                <a:tc>
                  <a:txBody>
                    <a:bodyPr/>
                    <a:lstStyle/>
                    <a:p>
                      <a:pPr marL="457200" algn="ctr">
                        <a:lnSpc>
                          <a:spcPct val="95000"/>
                        </a:lnSpc>
                        <a:spcAft>
                          <a:spcPts val="0"/>
                        </a:spcAft>
                      </a:pPr>
                      <a:r>
                        <a:rPr lang="en-US" sz="2000">
                          <a:effectLst/>
                          <a:latin typeface="Cambria" panose="02040503050406030204" pitchFamily="18" charset="0"/>
                          <a:ea typeface="Cambria" panose="02040503050406030204" pitchFamily="18" charset="0"/>
                        </a:rPr>
                        <a:t>6</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457200">
                        <a:lnSpc>
                          <a:spcPct val="95000"/>
                        </a:lnSpc>
                        <a:spcAft>
                          <a:spcPts val="0"/>
                        </a:spcAft>
                      </a:pPr>
                      <a:r>
                        <a:rPr lang="en-US" sz="2000">
                          <a:effectLst/>
                          <a:latin typeface="Cambria" panose="02040503050406030204" pitchFamily="18" charset="0"/>
                          <a:ea typeface="Cambria" panose="02040503050406030204" pitchFamily="18" charset="0"/>
                        </a:rPr>
                        <a:t>Độ bóng bề mặt</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457200" algn="ctr">
                        <a:lnSpc>
                          <a:spcPct val="95000"/>
                        </a:lnSpc>
                        <a:spcAft>
                          <a:spcPts val="0"/>
                        </a:spcAft>
                      </a:pPr>
                      <a:r>
                        <a:rPr lang="en-US" sz="2000">
                          <a:effectLst/>
                          <a:latin typeface="Cambria" panose="02040503050406030204" pitchFamily="18" charset="0"/>
                          <a:ea typeface="Cambria" panose="02040503050406030204" pitchFamily="18" charset="0"/>
                        </a:rPr>
                        <a:t>Cao</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457200" algn="ctr">
                        <a:lnSpc>
                          <a:spcPct val="95000"/>
                        </a:lnSpc>
                        <a:spcAft>
                          <a:spcPts val="0"/>
                        </a:spcAft>
                      </a:pPr>
                      <a:r>
                        <a:rPr lang="en-US" sz="2000">
                          <a:effectLst/>
                          <a:latin typeface="Cambria" panose="02040503050406030204" pitchFamily="18" charset="0"/>
                          <a:ea typeface="Cambria" panose="02040503050406030204" pitchFamily="18" charset="0"/>
                        </a:rPr>
                        <a:t>Khá</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48695763"/>
                  </a:ext>
                </a:extLst>
              </a:tr>
              <a:tr h="295167">
                <a:tc>
                  <a:txBody>
                    <a:bodyPr/>
                    <a:lstStyle/>
                    <a:p>
                      <a:pPr marL="457200" algn="ctr">
                        <a:lnSpc>
                          <a:spcPct val="95000"/>
                        </a:lnSpc>
                        <a:spcAft>
                          <a:spcPts val="0"/>
                        </a:spcAft>
                      </a:pPr>
                      <a:r>
                        <a:rPr lang="en-US" sz="2000" dirty="0">
                          <a:effectLst/>
                          <a:latin typeface="Cambria" panose="02040503050406030204" pitchFamily="18" charset="0"/>
                          <a:ea typeface="Cambria" panose="02040503050406030204" pitchFamily="18" charset="0"/>
                        </a:rPr>
                        <a:t>7</a:t>
                      </a:r>
                      <a:endParaRPr lang="en-US" sz="20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457200">
                        <a:lnSpc>
                          <a:spcPct val="95000"/>
                        </a:lnSpc>
                        <a:spcAft>
                          <a:spcPts val="0"/>
                        </a:spcAft>
                      </a:pPr>
                      <a:r>
                        <a:rPr lang="en-US" sz="2000">
                          <a:effectLst/>
                          <a:latin typeface="Cambria" panose="02040503050406030204" pitchFamily="18" charset="0"/>
                          <a:ea typeface="Cambria" panose="02040503050406030204" pitchFamily="18" charset="0"/>
                        </a:rPr>
                        <a:t>Tổng chi phí in</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457200" algn="ctr">
                        <a:lnSpc>
                          <a:spcPct val="95000"/>
                        </a:lnSpc>
                        <a:spcAft>
                          <a:spcPts val="0"/>
                        </a:spcAft>
                      </a:pPr>
                      <a:r>
                        <a:rPr lang="en-US" sz="2000">
                          <a:effectLst/>
                          <a:latin typeface="Cambria" panose="02040503050406030204" pitchFamily="18" charset="0"/>
                          <a:ea typeface="Cambria" panose="02040503050406030204" pitchFamily="18" charset="0"/>
                        </a:rPr>
                        <a:t>90 triệu</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457200" algn="ctr">
                        <a:lnSpc>
                          <a:spcPct val="95000"/>
                        </a:lnSpc>
                        <a:spcAft>
                          <a:spcPts val="0"/>
                        </a:spcAft>
                      </a:pPr>
                      <a:r>
                        <a:rPr lang="en-US" sz="2000" dirty="0">
                          <a:effectLst/>
                          <a:latin typeface="Cambria" panose="02040503050406030204" pitchFamily="18" charset="0"/>
                          <a:ea typeface="Cambria" panose="02040503050406030204" pitchFamily="18" charset="0"/>
                        </a:rPr>
                        <a:t>18  </a:t>
                      </a:r>
                      <a:r>
                        <a:rPr lang="en-US" sz="2000" dirty="0" err="1">
                          <a:effectLst/>
                          <a:latin typeface="Cambria" panose="02040503050406030204" pitchFamily="18" charset="0"/>
                          <a:ea typeface="Cambria" panose="02040503050406030204" pitchFamily="18" charset="0"/>
                        </a:rPr>
                        <a:t>triệu</a:t>
                      </a:r>
                      <a:endParaRPr lang="en-US" sz="20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63251770"/>
                  </a:ext>
                </a:extLst>
              </a:tr>
            </a:tbl>
          </a:graphicData>
        </a:graphic>
      </p:graphicFrame>
      <p:sp>
        <p:nvSpPr>
          <p:cNvPr id="17" name="Rectangle 16"/>
          <p:cNvSpPr/>
          <p:nvPr/>
        </p:nvSpPr>
        <p:spPr>
          <a:xfrm>
            <a:off x="1699661" y="3916147"/>
            <a:ext cx="9493717" cy="400110"/>
          </a:xfrm>
          <a:prstGeom prst="rect">
            <a:avLst/>
          </a:prstGeom>
        </p:spPr>
        <p:txBody>
          <a:bodyPr wrap="square">
            <a:spAutoFit/>
          </a:bodyPr>
          <a:lstStyle/>
          <a:p>
            <a:pPr algn="ctr"/>
            <a:r>
              <a:rPr lang="en-US" sz="2000" dirty="0" smtClean="0">
                <a:latin typeface="Cambria" panose="02040503050406030204" pitchFamily="18" charset="0"/>
                <a:ea typeface="Cambria" panose="02040503050406030204" pitchFamily="18" charset="0"/>
              </a:rPr>
              <a:t>Bảng1.  so </a:t>
            </a:r>
            <a:r>
              <a:rPr lang="en-US" sz="2000" dirty="0" err="1" smtClean="0">
                <a:latin typeface="Cambria" panose="02040503050406030204" pitchFamily="18" charset="0"/>
                <a:ea typeface="Cambria" panose="02040503050406030204" pitchFamily="18" charset="0"/>
              </a:rPr>
              <a:t>sánh</a:t>
            </a:r>
            <a:r>
              <a:rPr lang="en-US" sz="2000" dirty="0" smtClean="0">
                <a:latin typeface="Cambria" panose="02040503050406030204" pitchFamily="18" charset="0"/>
                <a:ea typeface="Cambria" panose="02040503050406030204" pitchFamily="18" charset="0"/>
              </a:rPr>
              <a:t> chi </a:t>
            </a:r>
            <a:r>
              <a:rPr lang="en-US" sz="2000" dirty="0" err="1" smtClean="0">
                <a:latin typeface="Cambria" panose="02040503050406030204" pitchFamily="18" charset="0"/>
                <a:ea typeface="Cambria" panose="02040503050406030204" pitchFamily="18" charset="0"/>
              </a:rPr>
              <a:t>phí</a:t>
            </a:r>
            <a:r>
              <a:rPr lang="en-US" sz="2000" dirty="0" smtClean="0">
                <a:latin typeface="Cambria" panose="02040503050406030204" pitchFamily="18" charset="0"/>
                <a:ea typeface="Cambria" panose="02040503050406030204" pitchFamily="18" charset="0"/>
              </a:rPr>
              <a:t> in 3D </a:t>
            </a:r>
            <a:r>
              <a:rPr lang="en-US" sz="2000" dirty="0" err="1" smtClean="0">
                <a:latin typeface="Cambria" panose="02040503050406030204" pitchFamily="18" charset="0"/>
                <a:ea typeface="Cambria" panose="02040503050406030204" pitchFamily="18" charset="0"/>
              </a:rPr>
              <a:t>cho</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sản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phẩm</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tàu</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mẫu</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giữa</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công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nghệ</a:t>
            </a:r>
            <a:r>
              <a:rPr lang="en-US" sz="2000" dirty="0" smtClean="0">
                <a:latin typeface="Cambria" panose="02040503050406030204" pitchFamily="18" charset="0"/>
                <a:ea typeface="Cambria" panose="02040503050406030204" pitchFamily="18" charset="0"/>
              </a:rPr>
              <a:t> in FDM </a:t>
            </a:r>
            <a:r>
              <a:rPr lang="en-US" sz="2000" dirty="0" err="1" smtClean="0">
                <a:latin typeface="Cambria" panose="02040503050406030204" pitchFamily="18" charset="0"/>
                <a:ea typeface="Cambria" panose="02040503050406030204" pitchFamily="18" charset="0"/>
              </a:rPr>
              <a:t>và</a:t>
            </a:r>
            <a:r>
              <a:rPr lang="en-US" sz="2000" dirty="0" smtClean="0">
                <a:latin typeface="Cambria" panose="02040503050406030204" pitchFamily="18" charset="0"/>
                <a:ea typeface="Cambria" panose="02040503050406030204" pitchFamily="18" charset="0"/>
              </a:rPr>
              <a:t> SLA</a:t>
            </a:r>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92628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11990F-4BF0-54A3-60DE-5A01F7D3C0DC}"/>
              </a:ext>
            </a:extLst>
          </p:cNvPr>
          <p:cNvSpPr/>
          <p:nvPr/>
        </p:nvSpPr>
        <p:spPr>
          <a:xfrm>
            <a:off x="0" y="0"/>
            <a:ext cx="6096000" cy="2371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5A9045-492D-0BCD-2764-6DF30C16A6CD}"/>
              </a:ext>
            </a:extLst>
          </p:cNvPr>
          <p:cNvSpPr/>
          <p:nvPr/>
        </p:nvSpPr>
        <p:spPr>
          <a:xfrm>
            <a:off x="0" y="-53404"/>
            <a:ext cx="12192000" cy="71379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825114DF-7015-A4E5-3570-B3B4D50A1F54}"/>
              </a:ext>
            </a:extLst>
          </p:cNvPr>
          <p:cNvSpPr/>
          <p:nvPr/>
        </p:nvSpPr>
        <p:spPr>
          <a:xfrm>
            <a:off x="264516" y="322987"/>
            <a:ext cx="5413473"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15">
            <a:extLst>
              <a:ext uri="{FF2B5EF4-FFF2-40B4-BE49-F238E27FC236}">
                <a16:creationId xmlns:a16="http://schemas.microsoft.com/office/drawing/2014/main" id="{79B26C9F-381B-B38A-0256-05516E21BF35}"/>
              </a:ext>
            </a:extLst>
          </p:cNvPr>
          <p:cNvSpPr>
            <a:spLocks noChangeArrowheads="1"/>
          </p:cNvSpPr>
          <p:nvPr/>
        </p:nvSpPr>
        <p:spPr bwMode="auto">
          <a:xfrm>
            <a:off x="286294" y="322987"/>
            <a:ext cx="649042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GB" sz="2500" b="1" dirty="0">
                <a:solidFill>
                  <a:schemeClr val="bg1"/>
                </a:solidFill>
                <a:latin typeface="Cambria" panose="02040503050406030204" pitchFamily="18" charset="0"/>
                <a:ea typeface="Cambria" panose="02040503050406030204" pitchFamily="18" charset="0"/>
                <a:cs typeface="Arial" panose="020B0604020202020204" pitchFamily="34" charset="0"/>
              </a:rPr>
              <a:t>II.TỔNG QUAN VỀ CÔNG NGHỆ IN 3D</a:t>
            </a:r>
            <a:endPar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cxnSp>
        <p:nvCxnSpPr>
          <p:cNvPr id="12" name="Straight Connector 11">
            <a:extLst>
              <a:ext uri="{FF2B5EF4-FFF2-40B4-BE49-F238E27FC236}">
                <a16:creationId xmlns:a16="http://schemas.microsoft.com/office/drawing/2014/main" id="{59FF3DBA-E58D-F129-E10A-6CF6F99991C5}"/>
              </a:ext>
            </a:extLst>
          </p:cNvPr>
          <p:cNvCxnSpPr>
            <a:cxnSpLocks/>
          </p:cNvCxnSpPr>
          <p:nvPr/>
        </p:nvCxnSpPr>
        <p:spPr>
          <a:xfrm>
            <a:off x="264516" y="965200"/>
            <a:ext cx="11317884" cy="0"/>
          </a:xfrm>
          <a:prstGeom prst="line">
            <a:avLst/>
          </a:prstGeom>
          <a:ln w="38100">
            <a:solidFill>
              <a:srgbClr val="15848B"/>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CCD50FD-6889-4AB8-A389-0A435EBB1A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6571" t="40808" r="16364" b="43636"/>
          <a:stretch/>
        </p:blipFill>
        <p:spPr>
          <a:xfrm>
            <a:off x="9321735" y="279956"/>
            <a:ext cx="2385356" cy="563116"/>
          </a:xfrm>
          <a:prstGeom prst="rect">
            <a:avLst/>
          </a:prstGeom>
        </p:spPr>
      </p:pic>
      <p:sp>
        <p:nvSpPr>
          <p:cNvPr id="21" name="Content Placeholder 2"/>
          <p:cNvSpPr>
            <a:spLocks noGrp="1"/>
          </p:cNvSpPr>
          <p:nvPr>
            <p:ph idx="1"/>
          </p:nvPr>
        </p:nvSpPr>
        <p:spPr>
          <a:xfrm>
            <a:off x="286294" y="954952"/>
            <a:ext cx="11420797" cy="5903048"/>
          </a:xfrm>
        </p:spPr>
        <p:txBody>
          <a:bodyPr>
            <a:noAutofit/>
          </a:bodyPr>
          <a:lstStyle/>
          <a:p>
            <a:pPr marL="0" indent="0" algn="just">
              <a:lnSpc>
                <a:spcPct val="100000"/>
              </a:lnSpc>
              <a:spcBef>
                <a:spcPts val="0"/>
              </a:spcBef>
              <a:buNone/>
            </a:pPr>
            <a:r>
              <a:rPr lang="en-US" sz="2000" b="1" dirty="0" smtClean="0">
                <a:latin typeface="Cambria" panose="02040503050406030204" pitchFamily="18" charset="0"/>
                <a:ea typeface="Cambria" panose="02040503050406030204" pitchFamily="18" charset="0"/>
                <a:cs typeface="Times New Roman" panose="02020603050405020304" pitchFamily="18" charset="0"/>
              </a:rPr>
              <a:t>3.Vật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liệu</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trong</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công</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nghệ</a:t>
            </a:r>
            <a:r>
              <a:rPr lang="en-US" sz="2000" b="1" dirty="0" smtClean="0">
                <a:latin typeface="Cambria" panose="02040503050406030204" pitchFamily="18" charset="0"/>
                <a:ea typeface="Cambria" panose="02040503050406030204" pitchFamily="18" charset="0"/>
                <a:cs typeface="Times New Roman" panose="02020603050405020304" pitchFamily="18" charset="0"/>
              </a:rPr>
              <a:t> in 3D.</a:t>
            </a:r>
          </a:p>
          <a:p>
            <a:pPr algn="just">
              <a:lnSpc>
                <a:spcPct val="100000"/>
              </a:lnSpc>
              <a:spcBef>
                <a:spcPts val="0"/>
              </a:spcBef>
              <a:spcAft>
                <a:spcPts val="600"/>
              </a:spcAft>
              <a:buFont typeface="Wingdings" panose="05000000000000000000" pitchFamily="2" charset="2"/>
              <a:buChar char="Ø"/>
            </a:pPr>
            <a:r>
              <a:rPr lang="en-US" sz="2000" dirty="0" err="1" smtClean="0">
                <a:latin typeface="Cambria" panose="02040503050406030204" pitchFamily="18" charset="0"/>
                <a:ea typeface="Cambria" panose="02040503050406030204" pitchFamily="18" charset="0"/>
              </a:rPr>
              <a:t>Vật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liệu</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trong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công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nghệ</a:t>
            </a:r>
            <a:r>
              <a:rPr lang="en-US" sz="2000" dirty="0" smtClean="0">
                <a:latin typeface="Cambria" panose="02040503050406030204" pitchFamily="18" charset="0"/>
                <a:ea typeface="Cambria" panose="02040503050406030204" pitchFamily="18" charset="0"/>
              </a:rPr>
              <a:t> in 3D </a:t>
            </a:r>
            <a:r>
              <a:rPr lang="en-US" sz="2000" dirty="0" err="1" smtClean="0">
                <a:latin typeface="Cambria" panose="02040503050406030204" pitchFamily="18" charset="0"/>
                <a:ea typeface="Cambria" panose="02040503050406030204" pitchFamily="18" charset="0"/>
              </a:rPr>
              <a:t>thường</a:t>
            </a:r>
            <a:r>
              <a:rPr lang="en-US" sz="2000" dirty="0" smtClean="0">
                <a:latin typeface="Cambria" panose="02040503050406030204" pitchFamily="18" charset="0"/>
                <a:ea typeface="Cambria" panose="02040503050406030204" pitchFamily="18" charset="0"/>
              </a:rPr>
              <a:t> chia </a:t>
            </a:r>
            <a:r>
              <a:rPr lang="en-US" sz="2000" dirty="0" err="1" smtClean="0">
                <a:latin typeface="Cambria" panose="02040503050406030204" pitchFamily="18" charset="0"/>
                <a:ea typeface="Cambria" panose="02040503050406030204" pitchFamily="18" charset="0"/>
              </a:rPr>
              <a:t>thành</a:t>
            </a:r>
            <a:r>
              <a:rPr lang="en-US" sz="2000" dirty="0" smtClean="0">
                <a:latin typeface="Cambria" panose="02040503050406030204" pitchFamily="18" charset="0"/>
                <a:ea typeface="Cambria" panose="02040503050406030204" pitchFamily="18" charset="0"/>
              </a:rPr>
              <a:t> 3 </a:t>
            </a:r>
            <a:r>
              <a:rPr lang="en-US" sz="2000" dirty="0" err="1" smtClean="0">
                <a:latin typeface="Cambria" panose="02040503050406030204" pitchFamily="18" charset="0"/>
                <a:ea typeface="Cambria" panose="02040503050406030204" pitchFamily="18" charset="0"/>
              </a:rPr>
              <a:t>nhóm</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chính</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là</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vật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liệu</a:t>
            </a:r>
            <a:r>
              <a:rPr lang="en-US" sz="2000" dirty="0" smtClean="0">
                <a:latin typeface="Cambria" panose="02040503050406030204" pitchFamily="18" charset="0"/>
                <a:ea typeface="Cambria" panose="02040503050406030204" pitchFamily="18" charset="0"/>
              </a:rPr>
              <a:t> polymer, </a:t>
            </a:r>
            <a:r>
              <a:rPr lang="en-US" sz="2000" dirty="0" err="1" smtClean="0">
                <a:latin typeface="Cambria" panose="02040503050406030204" pitchFamily="18" charset="0"/>
                <a:ea typeface="Cambria" panose="02040503050406030204" pitchFamily="18" charset="0"/>
              </a:rPr>
              <a:t>kim</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loại</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và</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các</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loại</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vật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liệu</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khác</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như</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gỗ</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socola</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đất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sét</a:t>
            </a:r>
            <a:r>
              <a:rPr lang="en-US" sz="2000" dirty="0" smtClean="0">
                <a:latin typeface="Cambria" panose="02040503050406030204" pitchFamily="18" charset="0"/>
                <a:ea typeface="Cambria" panose="02040503050406030204" pitchFamily="18" charset="0"/>
              </a:rPr>
              <a:t>…</a:t>
            </a:r>
            <a:r>
              <a:rPr lang="en-US" sz="2000" dirty="0" err="1">
                <a:latin typeface="Cambria" panose="02040503050406030204" pitchFamily="18" charset="0"/>
                <a:ea typeface="Cambria" panose="02040503050406030204" pitchFamily="18" charset="0"/>
              </a:rPr>
              <a:t>v</a:t>
            </a:r>
            <a:r>
              <a:rPr lang="en-US" sz="2000" dirty="0" err="1" smtClean="0">
                <a:latin typeface="Cambria" panose="02040503050406030204" pitchFamily="18" charset="0"/>
                <a:ea typeface="Cambria" panose="02040503050406030204" pitchFamily="18" charset="0"/>
              </a:rPr>
              <a:t>ật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liệu</a:t>
            </a:r>
            <a:r>
              <a:rPr lang="en-US" sz="2000" dirty="0" smtClean="0">
                <a:latin typeface="Cambria" panose="02040503050406030204" pitchFamily="18" charset="0"/>
                <a:ea typeface="Cambria" panose="02040503050406030204" pitchFamily="18" charset="0"/>
              </a:rPr>
              <a:t> Polymer, </a:t>
            </a:r>
            <a:r>
              <a:rPr lang="en-US" sz="2000" dirty="0" err="1" smtClean="0">
                <a:latin typeface="Cambria" panose="02040503050406030204" pitchFamily="18" charset="0"/>
                <a:ea typeface="Cambria" panose="02040503050406030204" pitchFamily="18" charset="0"/>
              </a:rPr>
              <a:t>tồn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tại</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dạng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rắn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không</a:t>
            </a:r>
            <a:r>
              <a:rPr lang="en-US" sz="2000" dirty="0" smtClean="0">
                <a:latin typeface="Cambria" panose="02040503050406030204" pitchFamily="18" charset="0"/>
                <a:ea typeface="Cambria" panose="02040503050406030204" pitchFamily="18" charset="0"/>
              </a:rPr>
              <a:t> bay </a:t>
            </a:r>
            <a:r>
              <a:rPr lang="en-US" sz="2000" dirty="0" err="1" smtClean="0">
                <a:latin typeface="Cambria" panose="02040503050406030204" pitchFamily="18" charset="0"/>
                <a:ea typeface="Cambria" panose="02040503050406030204" pitchFamily="18" charset="0"/>
              </a:rPr>
              <a:t>hơi</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có</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thể</a:t>
            </a:r>
            <a:r>
              <a:rPr lang="en-US" sz="2000" dirty="0" smtClean="0">
                <a:latin typeface="Cambria" panose="02040503050406030204" pitchFamily="18" charset="0"/>
                <a:ea typeface="Cambria" panose="02040503050406030204" pitchFamily="18" charset="0"/>
              </a:rPr>
              <a:t> tan </a:t>
            </a:r>
            <a:r>
              <a:rPr lang="en-US" sz="2000" dirty="0" err="1" smtClean="0">
                <a:latin typeface="Cambria" panose="02040503050406030204" pitchFamily="18" charset="0"/>
                <a:ea typeface="Cambria" panose="02040503050406030204" pitchFamily="18" charset="0"/>
              </a:rPr>
              <a:t>chảy</a:t>
            </a:r>
            <a:r>
              <a:rPr lang="en-US" sz="2000" dirty="0" smtClean="0">
                <a:latin typeface="Cambria" panose="02040503050406030204" pitchFamily="18" charset="0"/>
                <a:ea typeface="Cambria" panose="02040503050406030204" pitchFamily="18" charset="0"/>
              </a:rPr>
              <a:t> ở </a:t>
            </a:r>
            <a:r>
              <a:rPr lang="en-US" sz="2000" dirty="0" err="1" smtClean="0">
                <a:latin typeface="Cambria" panose="02040503050406030204" pitchFamily="18" charset="0"/>
                <a:ea typeface="Cambria" panose="02040503050406030204" pitchFamily="18" charset="0"/>
              </a:rPr>
              <a:t>nhiệt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độ</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cao</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ví</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dụ</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như</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nhựa</a:t>
            </a:r>
            <a:r>
              <a:rPr lang="en-US" sz="2000" dirty="0" smtClean="0">
                <a:latin typeface="Cambria" panose="02040503050406030204" pitchFamily="18" charset="0"/>
                <a:ea typeface="Cambria" panose="02040503050406030204" pitchFamily="18" charset="0"/>
              </a:rPr>
              <a:t> ABS, </a:t>
            </a:r>
            <a:r>
              <a:rPr lang="en-US" sz="2000" dirty="0" err="1" smtClean="0">
                <a:latin typeface="Cambria" panose="02040503050406030204" pitchFamily="18" charset="0"/>
                <a:ea typeface="Cambria" panose="02040503050406030204" pitchFamily="18" charset="0"/>
              </a:rPr>
              <a:t>nhựa</a:t>
            </a:r>
            <a:r>
              <a:rPr lang="en-US" sz="2000" dirty="0" smtClean="0">
                <a:latin typeface="Cambria" panose="02040503050406030204" pitchFamily="18" charset="0"/>
                <a:ea typeface="Cambria" panose="02040503050406030204" pitchFamily="18" charset="0"/>
              </a:rPr>
              <a:t> PLA, Resin </a:t>
            </a:r>
            <a:r>
              <a:rPr lang="en-US" sz="2000" dirty="0" err="1" smtClean="0">
                <a:latin typeface="Cambria" panose="02040503050406030204" pitchFamily="18" charset="0"/>
                <a:ea typeface="Cambria" panose="02040503050406030204" pitchFamily="18" charset="0"/>
              </a:rPr>
              <a:t>v.v</a:t>
            </a:r>
            <a:r>
              <a:rPr lang="en-US" sz="2000" dirty="0" smtClean="0">
                <a:latin typeface="Cambria" panose="02040503050406030204" pitchFamily="18" charset="0"/>
                <a:ea typeface="Cambria" panose="02040503050406030204" pitchFamily="18" charset="0"/>
              </a:rPr>
              <a:t>…</a:t>
            </a:r>
          </a:p>
          <a:p>
            <a:pPr lvl="1" algn="just">
              <a:lnSpc>
                <a:spcPct val="100000"/>
              </a:lnSpc>
              <a:spcBef>
                <a:spcPts val="0"/>
              </a:spcBef>
              <a:spcAft>
                <a:spcPts val="600"/>
              </a:spcAft>
            </a:pPr>
            <a:r>
              <a:rPr lang="en-US" sz="2000" dirty="0" err="1" smtClean="0">
                <a:latin typeface="Cambria" panose="02040503050406030204" pitchFamily="18" charset="0"/>
                <a:ea typeface="Cambria" panose="02040503050406030204" pitchFamily="18" charset="0"/>
              </a:rPr>
              <a:t>Nhựa</a:t>
            </a:r>
            <a:r>
              <a:rPr lang="en-US" sz="2000" dirty="0" smtClean="0">
                <a:latin typeface="Cambria" panose="02040503050406030204" pitchFamily="18" charset="0"/>
                <a:ea typeface="Cambria" panose="02040503050406030204" pitchFamily="18" charset="0"/>
              </a:rPr>
              <a:t> ABS (</a:t>
            </a:r>
            <a:r>
              <a:rPr lang="en-US" sz="2000" dirty="0" err="1" smtClean="0">
                <a:latin typeface="Cambria" panose="02040503050406030204" pitchFamily="18" charset="0"/>
                <a:ea typeface="Cambria" panose="02040503050406030204" pitchFamily="18" charset="0"/>
              </a:rPr>
              <a:t>Acrylonitrin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Butadien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Styren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là</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vật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liệu</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tổng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hợp</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có</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nguồn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gốc</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từ</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dầu</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mỏ</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Đặc</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điểm</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của</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nhựa</a:t>
            </a:r>
            <a:r>
              <a:rPr lang="en-US" sz="2000" dirty="0" smtClean="0">
                <a:latin typeface="Cambria" panose="02040503050406030204" pitchFamily="18" charset="0"/>
                <a:ea typeface="Cambria" panose="02040503050406030204" pitchFamily="18" charset="0"/>
              </a:rPr>
              <a:t> ABS </a:t>
            </a:r>
            <a:r>
              <a:rPr lang="en-US" sz="2000" dirty="0" err="1" smtClean="0">
                <a:latin typeface="Cambria" panose="02040503050406030204" pitchFamily="18" charset="0"/>
                <a:ea typeface="Cambria" panose="02040503050406030204" pitchFamily="18" charset="0"/>
              </a:rPr>
              <a:t>có</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độ</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bền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chiu</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lực</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tốt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chịu</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nhiệt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cách</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điện</a:t>
            </a:r>
            <a:r>
              <a:rPr lang="en-US" sz="2000" dirty="0" smtClean="0">
                <a:latin typeface="Cambria" panose="02040503050406030204" pitchFamily="18" charset="0"/>
                <a:ea typeface="Cambria" panose="02040503050406030204" pitchFamily="18" charset="0"/>
              </a:rPr>
              <a:t>,</a:t>
            </a:r>
            <a:r>
              <a:rPr lang="en-US" sz="2000" dirty="0" smtClean="0">
                <a:solidFill>
                  <a:srgbClr val="FF0000"/>
                </a:solidFill>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không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thấm</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nước</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Sản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phẩm</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vật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liệu</a:t>
            </a:r>
            <a:r>
              <a:rPr lang="en-US" sz="2000" dirty="0" smtClean="0">
                <a:latin typeface="Cambria" panose="02040503050406030204" pitchFamily="18" charset="0"/>
                <a:ea typeface="Cambria" panose="02040503050406030204" pitchFamily="18" charset="0"/>
              </a:rPr>
              <a:t> ABS </a:t>
            </a:r>
            <a:r>
              <a:rPr lang="en-US" sz="2000" dirty="0" err="1" smtClean="0">
                <a:latin typeface="Cambria" panose="02040503050406030204" pitchFamily="18" charset="0"/>
                <a:ea typeface="Cambria" panose="02040503050406030204" pitchFamily="18" charset="0"/>
              </a:rPr>
              <a:t>trong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công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nghệ</a:t>
            </a:r>
            <a:r>
              <a:rPr lang="en-US" sz="2000" dirty="0" smtClean="0">
                <a:latin typeface="Cambria" panose="02040503050406030204" pitchFamily="18" charset="0"/>
                <a:ea typeface="Cambria" panose="02040503050406030204" pitchFamily="18" charset="0"/>
              </a:rPr>
              <a:t> in 3D </a:t>
            </a:r>
            <a:r>
              <a:rPr lang="en-US" sz="2000" dirty="0" err="1" smtClean="0">
                <a:latin typeface="Cambria" panose="02040503050406030204" pitchFamily="18" charset="0"/>
                <a:ea typeface="Cambria" panose="02040503050406030204" pitchFamily="18" charset="0"/>
              </a:rPr>
              <a:t>như</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ống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nhựa</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phụ</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tùng</a:t>
            </a:r>
            <a:r>
              <a:rPr lang="en-US" sz="2000" dirty="0" smtClean="0">
                <a:latin typeface="Cambria" panose="02040503050406030204" pitchFamily="18" charset="0"/>
                <a:ea typeface="Cambria" panose="02040503050406030204" pitchFamily="18" charset="0"/>
              </a:rPr>
              <a:t> ô </a:t>
            </a:r>
            <a:r>
              <a:rPr lang="en-US" sz="2000" dirty="0" err="1" smtClean="0">
                <a:latin typeface="Cambria" panose="02040503050406030204" pitchFamily="18" charset="0"/>
                <a:ea typeface="Cambria" panose="02040503050406030204" pitchFamily="18" charset="0"/>
              </a:rPr>
              <a:t>tô</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đồ</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chơi</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trẻ</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em</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mũ</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bảo</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hiểm</a:t>
            </a:r>
            <a:r>
              <a:rPr lang="en-US" sz="2000" dirty="0" smtClean="0">
                <a:latin typeface="Cambria" panose="02040503050406030204" pitchFamily="18" charset="0"/>
                <a:ea typeface="Cambria" panose="02040503050406030204" pitchFamily="18" charset="0"/>
              </a:rPr>
              <a:t>… </a:t>
            </a:r>
          </a:p>
          <a:p>
            <a:pPr lvl="1" algn="just">
              <a:lnSpc>
                <a:spcPct val="100000"/>
              </a:lnSpc>
              <a:spcBef>
                <a:spcPts val="0"/>
              </a:spcBef>
              <a:spcAft>
                <a:spcPts val="600"/>
              </a:spcAft>
            </a:pPr>
            <a:r>
              <a:rPr lang="en-US" sz="2000" dirty="0" err="1" smtClean="0">
                <a:latin typeface="Cambria" panose="02040503050406030204" pitchFamily="18" charset="0"/>
                <a:ea typeface="Cambria" panose="02040503050406030204" pitchFamily="18" charset="0"/>
              </a:rPr>
              <a:t>Nhựa</a:t>
            </a:r>
            <a:r>
              <a:rPr lang="en-US" sz="2000" dirty="0" smtClean="0">
                <a:latin typeface="Cambria" panose="02040503050406030204" pitchFamily="18" charset="0"/>
                <a:ea typeface="Cambria" panose="02040503050406030204" pitchFamily="18" charset="0"/>
              </a:rPr>
              <a:t> PLA (</a:t>
            </a:r>
            <a:r>
              <a:rPr lang="en-US" sz="2000" dirty="0" err="1" smtClean="0">
                <a:latin typeface="Cambria" panose="02040503050406030204" pitchFamily="18" charset="0"/>
                <a:ea typeface="Cambria" panose="02040503050406030204" pitchFamily="18" charset="0"/>
              </a:rPr>
              <a:t>Polylactic</a:t>
            </a:r>
            <a:r>
              <a:rPr lang="en-US" sz="2000" dirty="0" smtClean="0">
                <a:latin typeface="Cambria" panose="02040503050406030204" pitchFamily="18" charset="0"/>
                <a:ea typeface="Cambria" panose="02040503050406030204" pitchFamily="18" charset="0"/>
              </a:rPr>
              <a:t> Acid) </a:t>
            </a:r>
            <a:r>
              <a:rPr lang="en-US" sz="2000" dirty="0" err="1" smtClean="0">
                <a:latin typeface="Cambria" panose="02040503050406030204" pitchFamily="18" charset="0"/>
                <a:ea typeface="Cambria" panose="02040503050406030204" pitchFamily="18" charset="0"/>
              </a:rPr>
              <a:t>là</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một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loại</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nhựa</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dẻo</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có</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nguồn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gốc</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từ</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thực</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vật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như</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bột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ngô</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mía</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củ</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sắn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bột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khoai</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tây</a:t>
            </a:r>
            <a:r>
              <a:rPr lang="en-US" sz="2000" dirty="0" smtClean="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a:t>
            </a:r>
            <a:r>
              <a:rPr lang="en-US" sz="2000" dirty="0" err="1" smtClean="0">
                <a:latin typeface="Cambria" panose="02040503050406030204" pitchFamily="18" charset="0"/>
                <a:ea typeface="Cambria" panose="02040503050406030204" pitchFamily="18" charset="0"/>
              </a:rPr>
              <a:t>hựa</a:t>
            </a:r>
            <a:r>
              <a:rPr lang="en-US" sz="2000" dirty="0" smtClean="0">
                <a:latin typeface="Cambria" panose="02040503050406030204" pitchFamily="18" charset="0"/>
                <a:ea typeface="Cambria" panose="02040503050406030204" pitchFamily="18" charset="0"/>
              </a:rPr>
              <a:t> PLA </a:t>
            </a:r>
            <a:r>
              <a:rPr lang="en-US" sz="2000" dirty="0" err="1" smtClean="0">
                <a:latin typeface="Cambria" panose="02040503050406030204" pitchFamily="18" charset="0"/>
                <a:ea typeface="Cambria" panose="02040503050406030204" pitchFamily="18" charset="0"/>
              </a:rPr>
              <a:t>phân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hủy</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trong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môi</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trường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tự</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nhiên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có</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thể</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tái</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sử</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dụng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Nhựa</a:t>
            </a:r>
            <a:r>
              <a:rPr lang="en-US" sz="2000" dirty="0" smtClean="0">
                <a:latin typeface="Cambria" panose="02040503050406030204" pitchFamily="18" charset="0"/>
                <a:ea typeface="Cambria" panose="02040503050406030204" pitchFamily="18" charset="0"/>
              </a:rPr>
              <a:t> PLA </a:t>
            </a:r>
            <a:r>
              <a:rPr lang="en-US" sz="2000" dirty="0" err="1" smtClean="0">
                <a:latin typeface="Cambria" panose="02040503050406030204" pitchFamily="18" charset="0"/>
                <a:ea typeface="Cambria" panose="02040503050406030204" pitchFamily="18" charset="0"/>
              </a:rPr>
              <a:t>không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bền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dẻo</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như</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nhựa</a:t>
            </a:r>
            <a:r>
              <a:rPr lang="en-US" sz="2000" dirty="0" smtClean="0">
                <a:latin typeface="Cambria" panose="02040503050406030204" pitchFamily="18" charset="0"/>
                <a:ea typeface="Cambria" panose="02040503050406030204" pitchFamily="18" charset="0"/>
              </a:rPr>
              <a:t> ABS, </a:t>
            </a:r>
            <a:r>
              <a:rPr lang="en-US" sz="2000" dirty="0" err="1" smtClean="0">
                <a:latin typeface="Cambria" panose="02040503050406030204" pitchFamily="18" charset="0"/>
                <a:ea typeface="Cambria" panose="02040503050406030204" pitchFamily="18" charset="0"/>
              </a:rPr>
              <a:t>nhưng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cứng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hơn</a:t>
            </a:r>
            <a:r>
              <a:rPr lang="en-US" sz="2000" dirty="0" smtClean="0">
                <a:latin typeface="Cambria" panose="02040503050406030204" pitchFamily="18" charset="0"/>
                <a:ea typeface="Cambria" panose="02040503050406030204" pitchFamily="18" charset="0"/>
              </a:rPr>
              <a:t> ABS. </a:t>
            </a:r>
          </a:p>
          <a:p>
            <a:pPr lvl="1">
              <a:lnSpc>
                <a:spcPct val="100000"/>
              </a:lnSpc>
              <a:spcBef>
                <a:spcPts val="0"/>
              </a:spcBef>
              <a:spcAft>
                <a:spcPts val="600"/>
              </a:spcAft>
            </a:pPr>
            <a:r>
              <a:rPr lang="en-US" sz="2000" dirty="0" err="1" smtClean="0">
                <a:latin typeface="Cambria" panose="02040503050406030204" pitchFamily="18" charset="0"/>
                <a:ea typeface="Cambria" panose="02040503050406030204" pitchFamily="18" charset="0"/>
              </a:rPr>
              <a:t>Nhựa</a:t>
            </a:r>
            <a:r>
              <a:rPr lang="en-US" sz="2000" dirty="0" smtClean="0">
                <a:latin typeface="Cambria" panose="02040503050406030204" pitchFamily="18" charset="0"/>
                <a:ea typeface="Cambria" panose="02040503050406030204" pitchFamily="18" charset="0"/>
              </a:rPr>
              <a:t> Resin: </a:t>
            </a:r>
            <a:r>
              <a:rPr lang="en-US" sz="2000" dirty="0" err="1" smtClean="0">
                <a:latin typeface="Cambria" panose="02040503050406030204" pitchFamily="18" charset="0"/>
                <a:ea typeface="Cambria" panose="02040503050406030204" pitchFamily="18" charset="0"/>
              </a:rPr>
              <a:t>Là</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loại</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nhựa</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nhân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tạo</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tổng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hợp</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nó</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thường</a:t>
            </a:r>
            <a:r>
              <a:rPr lang="en-US" sz="2000" dirty="0" smtClean="0">
                <a:latin typeface="Cambria" panose="02040503050406030204" pitchFamily="18" charset="0"/>
                <a:ea typeface="Cambria" panose="02040503050406030204" pitchFamily="18" charset="0"/>
              </a:rPr>
              <a:t> ở </a:t>
            </a:r>
            <a:r>
              <a:rPr lang="en-US" sz="2000" dirty="0" err="1" smtClean="0">
                <a:latin typeface="Cambria" panose="02040503050406030204" pitchFamily="18" charset="0"/>
                <a:ea typeface="Cambria" panose="02040503050406030204" pitchFamily="18" charset="0"/>
              </a:rPr>
              <a:t>ba</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trạng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thái</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cứng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bột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và</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lỏng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Nhựa</a:t>
            </a:r>
            <a:r>
              <a:rPr lang="en-US" sz="2000" dirty="0" smtClean="0">
                <a:latin typeface="Cambria" panose="02040503050406030204" pitchFamily="18" charset="0"/>
                <a:ea typeface="Cambria" panose="02040503050406030204" pitchFamily="18" charset="0"/>
              </a:rPr>
              <a:t> resin </a:t>
            </a:r>
            <a:r>
              <a:rPr lang="en-US" sz="2000" dirty="0" err="1" smtClean="0">
                <a:latin typeface="Cambria" panose="02040503050406030204" pitchFamily="18" charset="0"/>
                <a:ea typeface="Cambria" panose="02040503050406030204" pitchFamily="18" charset="0"/>
              </a:rPr>
              <a:t>còn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có</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tên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gọi</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khác</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như</a:t>
            </a:r>
            <a:r>
              <a:rPr lang="en-US" sz="2000" dirty="0" smtClean="0">
                <a:latin typeface="Cambria" panose="02040503050406030204" pitchFamily="18" charset="0"/>
                <a:ea typeface="Cambria" panose="02040503050406030204" pitchFamily="18" charset="0"/>
              </a:rPr>
              <a:t> Resin, </a:t>
            </a:r>
            <a:r>
              <a:rPr lang="en-US" sz="2000" dirty="0" err="1" smtClean="0">
                <a:latin typeface="Cambria" panose="02040503050406030204" pitchFamily="18" charset="0"/>
                <a:ea typeface="Cambria" panose="02040503050406030204" pitchFamily="18" charset="0"/>
              </a:rPr>
              <a:t>keo</a:t>
            </a:r>
            <a:r>
              <a:rPr lang="en-US" sz="2000" dirty="0" smtClean="0">
                <a:latin typeface="Cambria" panose="02040503050406030204" pitchFamily="18" charset="0"/>
                <a:ea typeface="Cambria" panose="02040503050406030204" pitchFamily="18" charset="0"/>
              </a:rPr>
              <a:t> Resin… ở </a:t>
            </a:r>
            <a:r>
              <a:rPr lang="en-US" sz="2000" dirty="0" err="1" smtClean="0">
                <a:latin typeface="Cambria" panose="02040503050406030204" pitchFamily="18" charset="0"/>
                <a:ea typeface="Cambria" panose="02040503050406030204" pitchFamily="18" charset="0"/>
              </a:rPr>
              <a:t>dạng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lỏng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nhựa</a:t>
            </a:r>
            <a:r>
              <a:rPr lang="en-US" sz="2000" dirty="0" smtClean="0">
                <a:latin typeface="Cambria" panose="02040503050406030204" pitchFamily="18" charset="0"/>
                <a:ea typeface="Cambria" panose="02040503050406030204" pitchFamily="18" charset="0"/>
              </a:rPr>
              <a:t> Resin </a:t>
            </a:r>
            <a:r>
              <a:rPr lang="en-US" sz="2000" dirty="0" err="1" smtClean="0">
                <a:latin typeface="Cambria" panose="02040503050406030204" pitchFamily="18" charset="0"/>
                <a:ea typeface="Cambria" panose="02040503050406030204" pitchFamily="18" charset="0"/>
              </a:rPr>
              <a:t>thường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áp</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dụng</a:t>
            </a:r>
            <a:r>
              <a:rPr lang="en-US" sz="2000" dirty="0" smtClean="0">
                <a:latin typeface="Cambria" panose="02040503050406030204" pitchFamily="18" charset="0"/>
                <a:ea typeface="Cambria" panose="02040503050406030204" pitchFamily="18" charset="0"/>
              </a:rPr>
              <a:t> in 3D </a:t>
            </a:r>
            <a:r>
              <a:rPr lang="en-US" sz="2000" dirty="0" err="1" smtClean="0">
                <a:latin typeface="Cambria" panose="02040503050406030204" pitchFamily="18" charset="0"/>
                <a:ea typeface="Cambria" panose="02040503050406030204" pitchFamily="18" charset="0"/>
              </a:rPr>
              <a:t>cho</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công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nghệ</a:t>
            </a:r>
            <a:r>
              <a:rPr lang="en-US" sz="2000" dirty="0" smtClean="0">
                <a:latin typeface="Cambria" panose="02040503050406030204" pitchFamily="18" charset="0"/>
                <a:ea typeface="Cambria" panose="02040503050406030204" pitchFamily="18" charset="0"/>
              </a:rPr>
              <a:t> in SLA.</a:t>
            </a:r>
          </a:p>
          <a:p>
            <a:pPr>
              <a:lnSpc>
                <a:spcPct val="100000"/>
              </a:lnSpc>
              <a:spcBef>
                <a:spcPts val="0"/>
              </a:spcBef>
              <a:spcAft>
                <a:spcPts val="600"/>
              </a:spcAft>
              <a:buFont typeface="Wingdings" panose="05000000000000000000" pitchFamily="2" charset="2"/>
              <a:buChar char="Ø"/>
            </a:pPr>
            <a:r>
              <a:rPr lang="en-US" sz="2000" dirty="0" err="1" smtClean="0">
                <a:latin typeface="Cambria" panose="02040503050406030204" pitchFamily="18" charset="0"/>
                <a:ea typeface="Cambria" panose="02040503050406030204" pitchFamily="18" charset="0"/>
              </a:rPr>
              <a:t>Vật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liệu</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kim</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loại</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kim</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loại</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dùng</a:t>
            </a:r>
            <a:r>
              <a:rPr lang="en-US" sz="2000" dirty="0" smtClean="0">
                <a:latin typeface="Cambria" panose="02040503050406030204" pitchFamily="18" charset="0"/>
                <a:ea typeface="Cambria" panose="02040503050406030204" pitchFamily="18" charset="0"/>
              </a:rPr>
              <a:t> in 3D </a:t>
            </a:r>
            <a:r>
              <a:rPr lang="en-US" sz="2000" dirty="0" err="1" smtClean="0">
                <a:latin typeface="Cambria" panose="02040503050406030204" pitchFamily="18" charset="0"/>
                <a:ea typeface="Cambria" panose="02040503050406030204" pitchFamily="18" charset="0"/>
              </a:rPr>
              <a:t>thường</a:t>
            </a:r>
            <a:r>
              <a:rPr lang="en-US" sz="2000" dirty="0" smtClean="0">
                <a:latin typeface="Cambria" panose="02040503050406030204" pitchFamily="18" charset="0"/>
                <a:ea typeface="Cambria" panose="02040503050406030204" pitchFamily="18" charset="0"/>
              </a:rPr>
              <a:t> ở </a:t>
            </a:r>
            <a:r>
              <a:rPr lang="en-US" sz="2000" dirty="0" err="1" smtClean="0">
                <a:latin typeface="Cambria" panose="02040503050406030204" pitchFamily="18" charset="0"/>
                <a:ea typeface="Cambria" panose="02040503050406030204" pitchFamily="18" charset="0"/>
              </a:rPr>
              <a:t>dạng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bột</a:t>
            </a:r>
            <a:r>
              <a:rPr lang="en-US" sz="2000" dirty="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như</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nhôm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dẫn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xuất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cacbon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thép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không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gỉ</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vàng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bạc</a:t>
            </a:r>
            <a:r>
              <a:rPr lang="en-US" sz="2000" dirty="0">
                <a:latin typeface="Cambria" panose="02040503050406030204" pitchFamily="18" charset="0"/>
                <a:ea typeface="Cambria" panose="02040503050406030204" pitchFamily="18" charset="0"/>
              </a:rPr>
              <a:t>, titanium</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sản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phẩm</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của</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nhóm</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này</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có</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độ</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bền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cứng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cao</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và</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có</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thể</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sử</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dụng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trực</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tiếp</a:t>
            </a:r>
            <a:r>
              <a:rPr lang="en-US" sz="2000" dirty="0" smtClean="0">
                <a:latin typeface="Cambria" panose="02040503050406030204" pitchFamily="18" charset="0"/>
                <a:ea typeface="Cambria" panose="02040503050406030204" pitchFamily="18" charset="0"/>
              </a:rPr>
              <a:t>.</a:t>
            </a:r>
          </a:p>
          <a:p>
            <a:pPr>
              <a:lnSpc>
                <a:spcPct val="100000"/>
              </a:lnSpc>
              <a:spcBef>
                <a:spcPts val="0"/>
              </a:spcBef>
              <a:spcAft>
                <a:spcPts val="600"/>
              </a:spcAft>
              <a:buFont typeface="Wingdings" panose="05000000000000000000" pitchFamily="2" charset="2"/>
              <a:buChar char="Ø"/>
            </a:pP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Các</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loại</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vật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liệu</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khác</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ngoài</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ra</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vật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liệu</a:t>
            </a:r>
            <a:r>
              <a:rPr lang="en-US" sz="2000" dirty="0" smtClean="0">
                <a:latin typeface="Cambria" panose="02040503050406030204" pitchFamily="18" charset="0"/>
                <a:ea typeface="Cambria" panose="02040503050406030204" pitchFamily="18" charset="0"/>
              </a:rPr>
              <a:t> dung </a:t>
            </a:r>
            <a:r>
              <a:rPr lang="en-US" sz="2000" dirty="0" err="1" smtClean="0">
                <a:latin typeface="Cambria" panose="02040503050406030204" pitchFamily="18" charset="0"/>
                <a:ea typeface="Cambria" panose="02040503050406030204" pitchFamily="18" charset="0"/>
              </a:rPr>
              <a:t>trong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công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nghệ</a:t>
            </a:r>
            <a:r>
              <a:rPr lang="en-US" sz="2000" dirty="0" smtClean="0">
                <a:latin typeface="Cambria" panose="02040503050406030204" pitchFamily="18" charset="0"/>
                <a:ea typeface="Cambria" panose="02040503050406030204" pitchFamily="18" charset="0"/>
              </a:rPr>
              <a:t> in 3D </a:t>
            </a:r>
            <a:r>
              <a:rPr lang="en-US" sz="2000" dirty="0" err="1" smtClean="0">
                <a:latin typeface="Cambria" panose="02040503050406030204" pitchFamily="18" charset="0"/>
                <a:ea typeface="Cambria" panose="02040503050406030204" pitchFamily="18" charset="0"/>
              </a:rPr>
              <a:t>còn</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có</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các</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nhóm</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khác</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như</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socola</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đất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sét</a:t>
            </a:r>
            <a:r>
              <a:rPr lang="en-US" sz="2000" dirty="0" smtClean="0">
                <a:latin typeface="Cambria" panose="02040503050406030204" pitchFamily="18" charset="0"/>
                <a:ea typeface="Cambria" panose="02040503050406030204" pitchFamily="18" charset="0"/>
              </a:rPr>
              <a:t>, xi </a:t>
            </a:r>
            <a:r>
              <a:rPr lang="en-US" sz="2000" dirty="0" err="1" smtClean="0">
                <a:latin typeface="Cambria" panose="02040503050406030204" pitchFamily="18" charset="0"/>
                <a:ea typeface="Cambria" panose="02040503050406030204" pitchFamily="18" charset="0"/>
              </a:rPr>
              <a:t>măng</a:t>
            </a:r>
            <a:r>
              <a:rPr lang="en-US" sz="2000" dirty="0" smtClean="0">
                <a:latin typeface="Cambria" panose="02040503050406030204" pitchFamily="18" charset="0"/>
                <a:ea typeface="Cambria" panose="02040503050406030204" pitchFamily="18" charset="0"/>
              </a:rPr>
              <a:t>...</a:t>
            </a:r>
          </a:p>
          <a:p>
            <a:pPr lvl="0"/>
            <a:endParaRPr lang="en-US" sz="2000" dirty="0" smtClean="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18420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11990F-4BF0-54A3-60DE-5A01F7D3C0DC}"/>
              </a:ext>
            </a:extLst>
          </p:cNvPr>
          <p:cNvSpPr/>
          <p:nvPr/>
        </p:nvSpPr>
        <p:spPr>
          <a:xfrm>
            <a:off x="0" y="0"/>
            <a:ext cx="6096000" cy="2371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5A9045-492D-0BCD-2764-6DF30C16A6CD}"/>
              </a:ext>
            </a:extLst>
          </p:cNvPr>
          <p:cNvSpPr/>
          <p:nvPr/>
        </p:nvSpPr>
        <p:spPr>
          <a:xfrm>
            <a:off x="0" y="-53404"/>
            <a:ext cx="12192000" cy="71379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825114DF-7015-A4E5-3570-B3B4D50A1F54}"/>
              </a:ext>
            </a:extLst>
          </p:cNvPr>
          <p:cNvSpPr/>
          <p:nvPr/>
        </p:nvSpPr>
        <p:spPr>
          <a:xfrm>
            <a:off x="264516" y="322987"/>
            <a:ext cx="5413473"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15">
            <a:extLst>
              <a:ext uri="{FF2B5EF4-FFF2-40B4-BE49-F238E27FC236}">
                <a16:creationId xmlns:a16="http://schemas.microsoft.com/office/drawing/2014/main" id="{79B26C9F-381B-B38A-0256-05516E21BF35}"/>
              </a:ext>
            </a:extLst>
          </p:cNvPr>
          <p:cNvSpPr>
            <a:spLocks noChangeArrowheads="1"/>
          </p:cNvSpPr>
          <p:nvPr/>
        </p:nvSpPr>
        <p:spPr bwMode="auto">
          <a:xfrm>
            <a:off x="286294" y="322987"/>
            <a:ext cx="649042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GB" sz="2500" b="1" dirty="0">
                <a:solidFill>
                  <a:schemeClr val="bg1"/>
                </a:solidFill>
                <a:latin typeface="Cambria" panose="02040503050406030204" pitchFamily="18" charset="0"/>
                <a:ea typeface="Cambria" panose="02040503050406030204" pitchFamily="18" charset="0"/>
                <a:cs typeface="Arial" panose="020B0604020202020204" pitchFamily="34" charset="0"/>
              </a:rPr>
              <a:t>II.TỔNG QUAN VỀ CÔNG NGHỆ IN 3D</a:t>
            </a:r>
            <a:endPar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cxnSp>
        <p:nvCxnSpPr>
          <p:cNvPr id="12" name="Straight Connector 11">
            <a:extLst>
              <a:ext uri="{FF2B5EF4-FFF2-40B4-BE49-F238E27FC236}">
                <a16:creationId xmlns:a16="http://schemas.microsoft.com/office/drawing/2014/main" id="{59FF3DBA-E58D-F129-E10A-6CF6F99991C5}"/>
              </a:ext>
            </a:extLst>
          </p:cNvPr>
          <p:cNvCxnSpPr>
            <a:cxnSpLocks/>
          </p:cNvCxnSpPr>
          <p:nvPr/>
        </p:nvCxnSpPr>
        <p:spPr>
          <a:xfrm>
            <a:off x="264516" y="965200"/>
            <a:ext cx="11317884" cy="0"/>
          </a:xfrm>
          <a:prstGeom prst="line">
            <a:avLst/>
          </a:prstGeom>
          <a:ln w="38100">
            <a:solidFill>
              <a:srgbClr val="15848B"/>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CCD50FD-6889-4AB8-A389-0A435EBB1A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6571" t="40808" r="16364" b="43636"/>
          <a:stretch/>
        </p:blipFill>
        <p:spPr>
          <a:xfrm>
            <a:off x="9321735" y="279956"/>
            <a:ext cx="2385356" cy="563116"/>
          </a:xfrm>
          <a:prstGeom prst="rect">
            <a:avLst/>
          </a:prstGeom>
        </p:spPr>
      </p:pic>
      <p:sp>
        <p:nvSpPr>
          <p:cNvPr id="21" name="Content Placeholder 2"/>
          <p:cNvSpPr>
            <a:spLocks noGrp="1"/>
          </p:cNvSpPr>
          <p:nvPr>
            <p:ph idx="1"/>
          </p:nvPr>
        </p:nvSpPr>
        <p:spPr>
          <a:xfrm>
            <a:off x="286294" y="954952"/>
            <a:ext cx="11420797" cy="3464648"/>
          </a:xfrm>
        </p:spPr>
        <p:txBody>
          <a:bodyPr>
            <a:noAutofit/>
          </a:bodyPr>
          <a:lstStyle/>
          <a:p>
            <a:pPr marL="0" indent="0" algn="just">
              <a:lnSpc>
                <a:spcPct val="100000"/>
              </a:lnSpc>
              <a:spcBef>
                <a:spcPts val="0"/>
              </a:spcBef>
              <a:spcAft>
                <a:spcPts val="600"/>
              </a:spcAft>
              <a:buNone/>
            </a:pPr>
            <a:r>
              <a:rPr lang="en-US" sz="2000" b="1" dirty="0" smtClean="0">
                <a:latin typeface="Cambria" panose="02040503050406030204" pitchFamily="18" charset="0"/>
                <a:ea typeface="Cambria" panose="02040503050406030204" pitchFamily="18" charset="0"/>
                <a:cs typeface="Times New Roman" panose="02020603050405020304" pitchFamily="18" charset="0"/>
              </a:rPr>
              <a:t>4.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Vật</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liệu</a:t>
            </a:r>
            <a:r>
              <a:rPr lang="en-US" sz="2000" b="1" dirty="0" smtClean="0">
                <a:latin typeface="Cambria" panose="02040503050406030204" pitchFamily="18" charset="0"/>
                <a:ea typeface="Cambria" panose="02040503050406030204" pitchFamily="18" charset="0"/>
                <a:cs typeface="Times New Roman" panose="02020603050405020304" pitchFamily="18" charset="0"/>
              </a:rPr>
              <a:t> composite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trong</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đóng</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tàu</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cỡ</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nhỏ</a:t>
            </a:r>
            <a:r>
              <a:rPr lang="en-US" sz="2000" b="1" dirty="0" smtClean="0">
                <a:latin typeface="Cambria" panose="02040503050406030204" pitchFamily="18" charset="0"/>
                <a:ea typeface="Cambria" panose="02040503050406030204" pitchFamily="18" charset="0"/>
                <a:cs typeface="Times New Roman" panose="02020603050405020304" pitchFamily="18" charset="0"/>
              </a:rPr>
              <a:t>.</a:t>
            </a:r>
          </a:p>
          <a:p>
            <a:pPr>
              <a:spcBef>
                <a:spcPts val="0"/>
              </a:spcBef>
              <a:spcAft>
                <a:spcPts val="600"/>
              </a:spcAft>
              <a:buFont typeface="Wingdings" panose="05000000000000000000" pitchFamily="2" charset="2"/>
              <a:buChar char="Ø"/>
            </a:pPr>
            <a:r>
              <a:rPr lang="nb-NO" sz="2000" dirty="0" smtClean="0">
                <a:latin typeface="Cambria" panose="02040503050406030204" pitchFamily="18" charset="0"/>
                <a:ea typeface="Cambria" panose="02040503050406030204" pitchFamily="18" charset="0"/>
              </a:rPr>
              <a:t>Vật </a:t>
            </a:r>
            <a:r>
              <a:rPr lang="nb-NO" sz="2000" dirty="0">
                <a:latin typeface="Cambria" panose="02040503050406030204" pitchFamily="18" charset="0"/>
                <a:ea typeface="Cambria" panose="02040503050406030204" pitchFamily="18" charset="0"/>
              </a:rPr>
              <a:t>liệu composite (Fibeglass Reinfored </a:t>
            </a:r>
            <a:r>
              <a:rPr lang="en-US" sz="2000" dirty="0">
                <a:latin typeface="Cambria" panose="02040503050406030204" pitchFamily="18" charset="0"/>
                <a:ea typeface="Cambria" panose="02040503050406030204" pitchFamily="18" charset="0"/>
              </a:rPr>
              <a:t>Plastic) </a:t>
            </a:r>
            <a:r>
              <a:rPr lang="en-US" sz="2000" dirty="0" err="1">
                <a:latin typeface="Cambria" panose="02040503050406030204" pitchFamily="18" charset="0"/>
                <a:ea typeface="Cambria" panose="02040503050406030204" pitchFamily="18" charset="0"/>
              </a:rPr>
              <a:t>được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viết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tắt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là</a:t>
            </a:r>
            <a:r>
              <a:rPr lang="en-US" sz="2000" dirty="0">
                <a:latin typeface="Cambria" panose="02040503050406030204" pitchFamily="18" charset="0"/>
                <a:ea typeface="Cambria" panose="02040503050406030204" pitchFamily="18" charset="0"/>
              </a:rPr>
              <a:t> FRP, </a:t>
            </a:r>
            <a:r>
              <a:rPr lang="en-US" sz="2000" dirty="0" err="1">
                <a:latin typeface="Cambria" panose="02040503050406030204" pitchFamily="18" charset="0"/>
                <a:ea typeface="Cambria" panose="02040503050406030204" pitchFamily="18" charset="0"/>
              </a:rPr>
              <a:t>là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loại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vật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liệu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được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tổng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hợp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từ</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hai</a:t>
            </a:r>
            <a:r>
              <a:rPr lang="en-US" sz="2000" dirty="0">
                <a:latin typeface="Cambria" panose="02040503050406030204" pitchFamily="18" charset="0"/>
                <a:ea typeface="Cambria" panose="02040503050406030204" pitchFamily="18" charset="0"/>
              </a:rPr>
              <a:t> hay </a:t>
            </a:r>
            <a:r>
              <a:rPr lang="en-US" sz="2000" dirty="0" err="1">
                <a:latin typeface="Cambria" panose="02040503050406030204" pitchFamily="18" charset="0"/>
                <a:ea typeface="Cambria" panose="02040503050406030204" pitchFamily="18" charset="0"/>
              </a:rPr>
              <a:t>nhiều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vật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liệu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nhau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có</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tính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chất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hóa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học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vật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lý</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nhau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tạo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nên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vật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liệu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mới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Loại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vật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liệu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này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có</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tính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chất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công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dụng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tốt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hơn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rất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nhiều</a:t>
            </a:r>
            <a:r>
              <a:rPr lang="en-US" sz="2000" dirty="0">
                <a:latin typeface="Cambria" panose="02040503050406030204" pitchFamily="18" charset="0"/>
                <a:ea typeface="Cambria" panose="02040503050406030204" pitchFamily="18" charset="0"/>
              </a:rPr>
              <a:t> so </a:t>
            </a:r>
            <a:r>
              <a:rPr lang="en-US" sz="2000" dirty="0" err="1">
                <a:latin typeface="Cambria" panose="02040503050406030204" pitchFamily="18" charset="0"/>
                <a:ea typeface="Cambria" panose="02040503050406030204" pitchFamily="18" charset="0"/>
              </a:rPr>
              <a:t>với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vật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liệu</a:t>
            </a:r>
            <a:r>
              <a:rPr lang="en-US" sz="2000" dirty="0">
                <a:latin typeface="Cambria" panose="02040503050406030204" pitchFamily="18" charset="0"/>
                <a:ea typeface="Cambria" panose="02040503050406030204" pitchFamily="18" charset="0"/>
              </a:rPr>
              <a:t> ban </a:t>
            </a:r>
            <a:r>
              <a:rPr lang="en-US" sz="2000" dirty="0" err="1">
                <a:latin typeface="Cambria" panose="02040503050406030204" pitchFamily="18" charset="0"/>
                <a:ea typeface="Cambria" panose="02040503050406030204" pitchFamily="18" charset="0"/>
              </a:rPr>
              <a:t>đầu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Vật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liệu</a:t>
            </a:r>
            <a:r>
              <a:rPr lang="en-US" sz="2000" dirty="0">
                <a:latin typeface="Cambria" panose="02040503050406030204" pitchFamily="18" charset="0"/>
                <a:ea typeface="Cambria" panose="02040503050406030204" pitchFamily="18" charset="0"/>
              </a:rPr>
              <a:t> composite </a:t>
            </a:r>
            <a:r>
              <a:rPr lang="en-US" sz="2000" dirty="0" err="1">
                <a:latin typeface="Cambria" panose="02040503050406030204" pitchFamily="18" charset="0"/>
                <a:ea typeface="Cambria" panose="02040503050406030204" pitchFamily="18" charset="0"/>
              </a:rPr>
              <a:t>thường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có</a:t>
            </a:r>
            <a:r>
              <a:rPr lang="en-US" sz="2000" dirty="0">
                <a:latin typeface="Cambria" panose="02040503050406030204" pitchFamily="18" charset="0"/>
                <a:ea typeface="Cambria" panose="02040503050406030204" pitchFamily="18" charset="0"/>
              </a:rPr>
              <a:t> 2 </a:t>
            </a:r>
            <a:r>
              <a:rPr lang="en-US" sz="2000" dirty="0" err="1">
                <a:latin typeface="Cambria" panose="02040503050406030204" pitchFamily="18" charset="0"/>
                <a:ea typeface="Cambria" panose="02040503050406030204" pitchFamily="18" charset="0"/>
              </a:rPr>
              <a:t>thành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phần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chính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liên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với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nhau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đó</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vật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liệu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cốt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vật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liệu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nền</a:t>
            </a:r>
            <a:r>
              <a:rPr lang="en-US" sz="2000" dirty="0">
                <a:latin typeface="Cambria" panose="02040503050406030204" pitchFamily="18" charset="0"/>
                <a:ea typeface="Cambria" panose="02040503050406030204" pitchFamily="18" charset="0"/>
              </a:rPr>
              <a:t>. </a:t>
            </a:r>
          </a:p>
          <a:p>
            <a:pPr lvl="1">
              <a:spcBef>
                <a:spcPts val="0"/>
              </a:spcBef>
              <a:spcAft>
                <a:spcPts val="600"/>
              </a:spcAft>
            </a:pPr>
            <a:r>
              <a:rPr lang="en-US" sz="2000" dirty="0" err="1" smtClean="0">
                <a:latin typeface="Cambria" panose="02040503050406030204" pitchFamily="18" charset="0"/>
                <a:ea typeface="Cambria" panose="02040503050406030204" pitchFamily="18" charset="0"/>
              </a:rPr>
              <a:t>Vật</a:t>
            </a:r>
            <a:r>
              <a:rPr lang="en-US" sz="2000" dirty="0" smtClean="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liệu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cốt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tiếng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anh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là</a:t>
            </a:r>
            <a:r>
              <a:rPr lang="en-US" sz="2000" dirty="0">
                <a:latin typeface="Cambria" panose="02040503050406030204" pitchFamily="18" charset="0"/>
                <a:ea typeface="Cambria" panose="02040503050406030204" pitchFamily="18" charset="0"/>
              </a:rPr>
              <a:t> reinforcement) </a:t>
            </a:r>
            <a:r>
              <a:rPr lang="en-US" sz="2000" dirty="0" err="1">
                <a:latin typeface="Cambria" panose="02040503050406030204" pitchFamily="18" charset="0"/>
                <a:ea typeface="Cambria" panose="02040503050406030204" pitchFamily="18" charset="0"/>
              </a:rPr>
              <a:t>có</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nhiệu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vụ</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cường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tăng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độ</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cứng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Thông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thường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có</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hai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loại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vật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liệu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cốt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cốt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sợi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ngắn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hoặc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dài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như</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sợi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thủy</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tinh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sợi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cacbon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và</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dạng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cốt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hạt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như</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hạt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kim</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loại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hạt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đất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sét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bột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đá</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bột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gỗ</a:t>
            </a:r>
            <a:r>
              <a:rPr lang="en-US" sz="2000" dirty="0">
                <a:latin typeface="Cambria" panose="02040503050406030204" pitchFamily="18" charset="0"/>
                <a:ea typeface="Cambria" panose="02040503050406030204" pitchFamily="18" charset="0"/>
              </a:rPr>
              <a:t>…</a:t>
            </a:r>
          </a:p>
          <a:p>
            <a:pPr lvl="1"/>
            <a:r>
              <a:rPr lang="en-US" sz="2000" dirty="0" err="1">
                <a:latin typeface="Cambria" panose="02040503050406030204" pitchFamily="18" charset="0"/>
                <a:ea typeface="Cambria" panose="02040503050406030204" pitchFamily="18" charset="0"/>
              </a:rPr>
              <a:t>Vật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liệu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nền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tiếng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anh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là</a:t>
            </a:r>
            <a:r>
              <a:rPr lang="en-US" sz="2000" dirty="0">
                <a:latin typeface="Cambria" panose="02040503050406030204" pitchFamily="18" charset="0"/>
                <a:ea typeface="Cambria" panose="02040503050406030204" pitchFamily="18" charset="0"/>
              </a:rPr>
              <a:t> Matrix) </a:t>
            </a:r>
            <a:r>
              <a:rPr lang="en-US" sz="2000" dirty="0" err="1">
                <a:latin typeface="Cambria" panose="02040503050406030204" pitchFamily="18" charset="0"/>
                <a:ea typeface="Cambria" panose="02040503050406030204" pitchFamily="18" charset="0"/>
              </a:rPr>
              <a:t>có</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nhiệu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vụ</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liên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kết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các</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vật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liệu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cốt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lại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với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nhau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tạo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thành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nguyên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khối</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thống</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nhất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cho</a:t>
            </a:r>
            <a:r>
              <a:rPr lang="en-US" sz="2000" dirty="0">
                <a:latin typeface="Cambria" panose="02040503050406030204" pitchFamily="18" charset="0"/>
                <a:ea typeface="Cambria" panose="02040503050406030204" pitchFamily="18" charset="0"/>
              </a:rPr>
              <a:t> composite. </a:t>
            </a:r>
            <a:r>
              <a:rPr lang="en-US" sz="2000" dirty="0" err="1">
                <a:latin typeface="Cambria" panose="02040503050406030204" pitchFamily="18" charset="0"/>
                <a:ea typeface="Cambria" panose="02040503050406030204" pitchFamily="18" charset="0"/>
              </a:rPr>
              <a:t>Vật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liệu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nền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có</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thể</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là</a:t>
            </a:r>
            <a:r>
              <a:rPr lang="en-US" sz="2000" dirty="0">
                <a:latin typeface="Cambria" panose="02040503050406030204" pitchFamily="18" charset="0"/>
                <a:ea typeface="Cambria" panose="02040503050406030204" pitchFamily="18" charset="0"/>
              </a:rPr>
              <a:t> polymer (polyester, PE, PP, PVC, Epoxy, </a:t>
            </a:r>
            <a:r>
              <a:rPr lang="en-US" sz="2000" dirty="0" err="1">
                <a:latin typeface="Cambria" panose="02040503050406030204" pitchFamily="18" charset="0"/>
                <a:ea typeface="Cambria" panose="02040503050406030204" pitchFamily="18" charset="0"/>
              </a:rPr>
              <a:t>cao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su</a:t>
            </a:r>
            <a:r>
              <a:rPr lang="en-US" sz="2000" dirty="0" smtClean="0">
                <a:latin typeface="Cambria" panose="02040503050406030204" pitchFamily="18" charset="0"/>
                <a:ea typeface="Cambria" panose="02040503050406030204" pitchFamily="18" charset="0"/>
              </a:rPr>
              <a:t>…)</a:t>
            </a:r>
            <a:endParaRPr lang="en-US" sz="2000" dirty="0">
              <a:latin typeface="Cambria" panose="02040503050406030204" pitchFamily="18" charset="0"/>
              <a:ea typeface="Cambria" panose="02040503050406030204" pitchFamily="18" charset="0"/>
            </a:endParaRPr>
          </a:p>
        </p:txBody>
      </p:sp>
      <p:pic>
        <p:nvPicPr>
          <p:cNvPr id="10" name="Picture 9"/>
          <p:cNvPicPr/>
          <p:nvPr/>
        </p:nvPicPr>
        <p:blipFill rotWithShape="1">
          <a:blip r:embed="rId3" cstate="print">
            <a:extLst>
              <a:ext uri="{28A0092B-C50C-407E-A947-70E740481C1C}">
                <a14:useLocalDpi xmlns:a14="http://schemas.microsoft.com/office/drawing/2010/main" val="0"/>
              </a:ext>
            </a:extLst>
          </a:blip>
          <a:srcRect b="24037"/>
          <a:stretch/>
        </p:blipFill>
        <p:spPr bwMode="auto">
          <a:xfrm>
            <a:off x="3307258" y="4299600"/>
            <a:ext cx="5308422" cy="2047875"/>
          </a:xfrm>
          <a:prstGeom prst="rect">
            <a:avLst/>
          </a:prstGeom>
          <a:noFill/>
          <a:ln w="6350" cap="flat" cmpd="sng" algn="ctr">
            <a:solidFill>
              <a:srgbClr val="000000"/>
            </a:solidFill>
            <a:prstDash val="solid"/>
            <a:miter lim="800000"/>
            <a:headEnd type="none" w="med" len="med"/>
            <a:tailEnd type="none" w="med" len="med"/>
          </a:ln>
          <a:effectLst/>
          <a:extLst>
            <a:ext uri="{53640926-AAD7-44D8-BBD7-CCE9431645EC}">
              <a14:shadowObscured xmlns:a14="http://schemas.microsoft.com/office/drawing/2010/main"/>
            </a:ext>
          </a:extLst>
        </p:spPr>
      </p:pic>
      <p:sp>
        <p:nvSpPr>
          <p:cNvPr id="11" name="Rectangle 10"/>
          <p:cNvSpPr/>
          <p:nvPr/>
        </p:nvSpPr>
        <p:spPr>
          <a:xfrm>
            <a:off x="3307258" y="6457890"/>
            <a:ext cx="5571957" cy="400110"/>
          </a:xfrm>
          <a:prstGeom prst="rect">
            <a:avLst/>
          </a:prstGeom>
        </p:spPr>
        <p:txBody>
          <a:bodyPr wrap="square">
            <a:spAutoFit/>
          </a:bodyPr>
          <a:lstStyle/>
          <a:p>
            <a:r>
              <a:rPr lang="en-US" sz="2000" dirty="0" err="1">
                <a:latin typeface="Cambria" panose="02040503050406030204" pitchFamily="18" charset="0"/>
                <a:ea typeface="Cambria" panose="02040503050406030204" pitchFamily="18" charset="0"/>
              </a:rPr>
              <a:t>Hình</a:t>
            </a:r>
            <a:r>
              <a:rPr lang="en-US" sz="2000" dirty="0">
                <a:latin typeface="Cambria" panose="02040503050406030204" pitchFamily="18" charset="0"/>
                <a:ea typeface="Cambria" panose="02040503050406030204" pitchFamily="18" charset="0"/>
              </a:rPr>
              <a:t> </a:t>
            </a:r>
            <a:r>
              <a:rPr lang="en-US" sz="2000" dirty="0" smtClean="0">
                <a:latin typeface="Cambria" panose="02040503050406030204" pitchFamily="18" charset="0"/>
                <a:ea typeface="Cambria" panose="02040503050406030204" pitchFamily="18" charset="0"/>
              </a:rPr>
              <a:t>3.  </a:t>
            </a:r>
            <a:r>
              <a:rPr lang="en-US" sz="2000" dirty="0" err="1">
                <a:latin typeface="Cambria" panose="02040503050406030204" pitchFamily="18" charset="0"/>
                <a:ea typeface="Cambria" panose="02040503050406030204" pitchFamily="18" charset="0"/>
              </a:rPr>
              <a:t>Cấu</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tạo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đơn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giản</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của</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vật</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liệu</a:t>
            </a:r>
            <a:r>
              <a:rPr lang="en-US" sz="2000" dirty="0">
                <a:latin typeface="Cambria" panose="02040503050406030204" pitchFamily="18" charset="0"/>
                <a:ea typeface="Cambria" panose="02040503050406030204" pitchFamily="18" charset="0"/>
              </a:rPr>
              <a:t> composite</a:t>
            </a:r>
          </a:p>
        </p:txBody>
      </p:sp>
    </p:spTree>
    <p:extLst>
      <p:ext uri="{BB962C8B-B14F-4D97-AF65-F5344CB8AC3E}">
        <p14:creationId xmlns:p14="http://schemas.microsoft.com/office/powerpoint/2010/main" val="3337948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11990F-4BF0-54A3-60DE-5A01F7D3C0DC}"/>
              </a:ext>
            </a:extLst>
          </p:cNvPr>
          <p:cNvSpPr/>
          <p:nvPr/>
        </p:nvSpPr>
        <p:spPr>
          <a:xfrm>
            <a:off x="0" y="0"/>
            <a:ext cx="6096000" cy="2371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5A9045-492D-0BCD-2764-6DF30C16A6CD}"/>
              </a:ext>
            </a:extLst>
          </p:cNvPr>
          <p:cNvSpPr/>
          <p:nvPr/>
        </p:nvSpPr>
        <p:spPr>
          <a:xfrm>
            <a:off x="0" y="0"/>
            <a:ext cx="12192000" cy="71379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825114DF-7015-A4E5-3570-B3B4D50A1F54}"/>
              </a:ext>
            </a:extLst>
          </p:cNvPr>
          <p:cNvSpPr/>
          <p:nvPr/>
        </p:nvSpPr>
        <p:spPr>
          <a:xfrm>
            <a:off x="264516" y="322987"/>
            <a:ext cx="6512204"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15">
            <a:extLst>
              <a:ext uri="{FF2B5EF4-FFF2-40B4-BE49-F238E27FC236}">
                <a16:creationId xmlns:a16="http://schemas.microsoft.com/office/drawing/2014/main" id="{79B26C9F-381B-B38A-0256-05516E21BF35}"/>
              </a:ext>
            </a:extLst>
          </p:cNvPr>
          <p:cNvSpPr>
            <a:spLocks noChangeArrowheads="1"/>
          </p:cNvSpPr>
          <p:nvPr/>
        </p:nvSpPr>
        <p:spPr bwMode="auto">
          <a:xfrm>
            <a:off x="264516" y="322987"/>
            <a:ext cx="651220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GB" sz="2500" b="1" dirty="0" smtClean="0">
                <a:solidFill>
                  <a:schemeClr val="bg1"/>
                </a:solidFill>
                <a:latin typeface="Cambria" panose="02040503050406030204" pitchFamily="18" charset="0"/>
                <a:ea typeface="Cambria" panose="02040503050406030204" pitchFamily="18" charset="0"/>
                <a:cs typeface="Arial" panose="020B0604020202020204" pitchFamily="34" charset="0"/>
              </a:rPr>
              <a:t>III. ỨNG DỤNG CÔNG CỦA NGHỆ IN 3D</a:t>
            </a:r>
            <a:endPar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cxnSp>
        <p:nvCxnSpPr>
          <p:cNvPr id="12" name="Straight Connector 11">
            <a:extLst>
              <a:ext uri="{FF2B5EF4-FFF2-40B4-BE49-F238E27FC236}">
                <a16:creationId xmlns:a16="http://schemas.microsoft.com/office/drawing/2014/main" id="{59FF3DBA-E58D-F129-E10A-6CF6F99991C5}"/>
              </a:ext>
            </a:extLst>
          </p:cNvPr>
          <p:cNvCxnSpPr>
            <a:cxnSpLocks/>
          </p:cNvCxnSpPr>
          <p:nvPr/>
        </p:nvCxnSpPr>
        <p:spPr>
          <a:xfrm>
            <a:off x="264516" y="965200"/>
            <a:ext cx="11317884" cy="0"/>
          </a:xfrm>
          <a:prstGeom prst="line">
            <a:avLst/>
          </a:prstGeom>
          <a:ln w="38100">
            <a:solidFill>
              <a:srgbClr val="15848B"/>
            </a:solidFill>
          </a:ln>
        </p:spPr>
        <p:style>
          <a:lnRef idx="1">
            <a:schemeClr val="accent1"/>
          </a:lnRef>
          <a:fillRef idx="0">
            <a:schemeClr val="accent1"/>
          </a:fillRef>
          <a:effectRef idx="0">
            <a:schemeClr val="accent1"/>
          </a:effectRef>
          <a:fontRef idx="minor">
            <a:schemeClr val="tx1"/>
          </a:fontRef>
        </p:style>
      </p:cxnSp>
      <p:sp>
        <p:nvSpPr>
          <p:cNvPr id="13" name="Text Box 25">
            <a:extLst>
              <a:ext uri="{FF2B5EF4-FFF2-40B4-BE49-F238E27FC236}">
                <a16:creationId xmlns:a16="http://schemas.microsoft.com/office/drawing/2014/main" id="{743461CF-6E19-494E-AA4F-8FEF67C93E3E}"/>
              </a:ext>
            </a:extLst>
          </p:cNvPr>
          <p:cNvSpPr txBox="1">
            <a:spLocks noChangeArrowheads="1"/>
          </p:cNvSpPr>
          <p:nvPr/>
        </p:nvSpPr>
        <p:spPr bwMode="auto">
          <a:xfrm>
            <a:off x="197625" y="1034008"/>
            <a:ext cx="11509466"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Aft>
                <a:spcPts val="600"/>
              </a:spcAft>
            </a:pPr>
            <a:r>
              <a:rPr lang="en-US" sz="2000" b="1" dirty="0">
                <a:latin typeface="Cambria" panose="02040503050406030204" pitchFamily="18" charset="0"/>
                <a:ea typeface="Cambria" panose="02040503050406030204" pitchFamily="18" charset="0"/>
                <a:cs typeface="Times New Roman" panose="02020603050405020304" pitchFamily="18" charset="0"/>
              </a:rPr>
              <a:t>1</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Ứng</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dụng</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công</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nghệ</a:t>
            </a:r>
            <a:r>
              <a:rPr lang="en-US" sz="2000" b="1" dirty="0">
                <a:latin typeface="Cambria" panose="02040503050406030204" pitchFamily="18" charset="0"/>
                <a:ea typeface="Cambria" panose="02040503050406030204" pitchFamily="18" charset="0"/>
                <a:cs typeface="Times New Roman" panose="02020603050405020304" pitchFamily="18" charset="0"/>
              </a:rPr>
              <a:t> in 3D </a:t>
            </a:r>
            <a:r>
              <a:rPr lang="en-US" sz="2000" b="1" dirty="0" err="1">
                <a:latin typeface="Cambria" panose="02040503050406030204" pitchFamily="18" charset="0"/>
                <a:ea typeface="Cambria" panose="02040503050406030204" pitchFamily="18" charset="0"/>
                <a:cs typeface="Times New Roman" panose="02020603050405020304" pitchFamily="18" charset="0"/>
              </a:rPr>
              <a:t>trong</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đời</a:t>
            </a:r>
            <a:r>
              <a:rPr lang="en-US" sz="2000" b="1" dirty="0">
                <a:latin typeface="Cambria" panose="02040503050406030204" pitchFamily="18" charset="0"/>
                <a:ea typeface="Cambria" panose="02040503050406030204" pitchFamily="18" charset="0"/>
                <a:cs typeface="Times New Roman" panose="02020603050405020304" pitchFamily="18" charset="0"/>
              </a:rPr>
              <a:t> </a:t>
            </a:r>
            <a:r>
              <a:rPr lang="en-US" sz="2000" b="1" dirty="0" err="1">
                <a:latin typeface="Cambria" panose="02040503050406030204" pitchFamily="18" charset="0"/>
                <a:ea typeface="Cambria" panose="02040503050406030204" pitchFamily="18" charset="0"/>
                <a:cs typeface="Times New Roman" panose="02020603050405020304" pitchFamily="18" charset="0"/>
              </a:rPr>
              <a:t>sống</a:t>
            </a:r>
            <a:r>
              <a:rPr lang="en-US" sz="2000" b="1" dirty="0">
                <a:latin typeface="Cambria" panose="02040503050406030204" pitchFamily="18" charset="0"/>
                <a:ea typeface="Cambria" panose="02040503050406030204" pitchFamily="18" charset="0"/>
                <a:cs typeface="Times New Roman" panose="02020603050405020304" pitchFamily="18" charset="0"/>
              </a:rPr>
              <a:t>.</a:t>
            </a:r>
          </a:p>
          <a:p>
            <a:pPr marL="342900" indent="-342900" algn="just">
              <a:spcBef>
                <a:spcPts val="0"/>
              </a:spcBef>
              <a:spcAft>
                <a:spcPts val="600"/>
              </a:spcAft>
              <a:buFont typeface="Wingdings" panose="05000000000000000000" pitchFamily="2" charset="2"/>
              <a:buChar char="Ø"/>
            </a:pPr>
            <a:r>
              <a:rPr lang="en-US" sz="2000" dirty="0" err="1">
                <a:latin typeface="Cambria" panose="02040503050406030204" pitchFamily="18" charset="0"/>
                <a:ea typeface="Cambria" panose="02040503050406030204" pitchFamily="18" charset="0"/>
                <a:cs typeface="Times New Roman" panose="02020603050405020304" pitchFamily="18" charset="0"/>
              </a:rPr>
              <a:t>Ngày</a:t>
            </a:r>
            <a:r>
              <a:rPr lang="en-US" sz="2000" dirty="0">
                <a:latin typeface="Cambria" panose="02040503050406030204" pitchFamily="18" charset="0"/>
                <a:ea typeface="Cambria" panose="02040503050406030204" pitchFamily="18" charset="0"/>
                <a:cs typeface="Times New Roman" panose="02020603050405020304" pitchFamily="18" charset="0"/>
              </a:rPr>
              <a:t> nay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nghệ</a:t>
            </a:r>
            <a:r>
              <a:rPr lang="en-US" sz="2000" dirty="0">
                <a:latin typeface="Cambria" panose="02040503050406030204" pitchFamily="18" charset="0"/>
                <a:ea typeface="Cambria" panose="02040503050406030204" pitchFamily="18" charset="0"/>
                <a:cs typeface="Times New Roman" panose="02020603050405020304" pitchFamily="18" charset="0"/>
              </a:rPr>
              <a:t> in 3D </a:t>
            </a:r>
            <a:r>
              <a:rPr lang="en-US" sz="2000" dirty="0" err="1">
                <a:latin typeface="Cambria" panose="02040503050406030204" pitchFamily="18" charset="0"/>
                <a:ea typeface="Cambria" panose="02040503050406030204" pitchFamily="18" charset="0"/>
                <a:cs typeface="Times New Roman" panose="02020603050405020304" pitchFamily="18" charset="0"/>
              </a:rPr>
              <a:t>đã</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được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ứng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dụng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rất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nhiều</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trong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cuộc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sống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và</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trong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các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lĩnh</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vực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công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nghiệp</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sản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xuất</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chế</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tạo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như</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điện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tử</a:t>
            </a:r>
            <a:r>
              <a:rPr lang="en-US" sz="2000" dirty="0">
                <a:latin typeface="Cambria" panose="02040503050406030204" pitchFamily="18" charset="0"/>
                <a:ea typeface="Cambria" panose="02040503050406030204" pitchFamily="18" charset="0"/>
                <a:cs typeface="Times New Roman" panose="02020603050405020304" pitchFamily="18" charset="0"/>
              </a:rPr>
              <a:t>, y </a:t>
            </a:r>
            <a:r>
              <a:rPr lang="en-US" sz="2000" dirty="0" err="1">
                <a:latin typeface="Cambria" panose="02040503050406030204" pitchFamily="18" charset="0"/>
                <a:ea typeface="Cambria" panose="02040503050406030204" pitchFamily="18" charset="0"/>
                <a:cs typeface="Times New Roman" panose="02020603050405020304" pitchFamily="18" charset="0"/>
              </a:rPr>
              <a:t>khoa</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kiến</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trúc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xây</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dựng</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giáo</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dục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quốc</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phòng</a:t>
            </a:r>
            <a:r>
              <a:rPr lang="en-US" sz="2000" dirty="0">
                <a:latin typeface="Cambria" panose="02040503050406030204" pitchFamily="18" charset="0"/>
                <a:ea typeface="Cambria" panose="02040503050406030204" pitchFamily="18" charset="0"/>
                <a:cs typeface="Times New Roman" panose="02020603050405020304" pitchFamily="18" charset="0"/>
              </a:rPr>
              <a:t>…</a:t>
            </a:r>
          </a:p>
        </p:txBody>
      </p:sp>
      <p:pic>
        <p:nvPicPr>
          <p:cNvPr id="14" name="Picture 13">
            <a:extLst>
              <a:ext uri="{FF2B5EF4-FFF2-40B4-BE49-F238E27FC236}">
                <a16:creationId xmlns:a16="http://schemas.microsoft.com/office/drawing/2014/main" id="{CCCD50FD-6889-4AB8-A389-0A435EBB1A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6571" t="40808" r="16364" b="43636"/>
          <a:stretch/>
        </p:blipFill>
        <p:spPr>
          <a:xfrm>
            <a:off x="9321735" y="279956"/>
            <a:ext cx="2385356" cy="563116"/>
          </a:xfrm>
          <a:prstGeom prst="rect">
            <a:avLst/>
          </a:prstGeom>
        </p:spPr>
      </p:pic>
      <p:pic>
        <p:nvPicPr>
          <p:cNvPr id="15" name="Picture 12" descr="http://www.3dmaker.vn/wp-content/uploads/bfi_thumb/0412-mklvph86rkwt51tobb6avxk3n5sw79pzyg76wdmtgo-mkpep5vcu97awv73vy2aks7f9yjumrzqu6r4i15gh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644" y="2440533"/>
            <a:ext cx="2687113" cy="163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2" descr="Kết quả hình ảnh cho in 3d tuo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48951" y="2440532"/>
            <a:ext cx="2278124" cy="16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33" descr="Ứng dụng in 3D trong ngành công nghiệp ô tô"/>
          <p:cNvPicPr>
            <a:picLocks noChangeAspect="1" noChangeArrowheads="1"/>
          </p:cNvPicPr>
          <p:nvPr/>
        </p:nvPicPr>
        <p:blipFill>
          <a:blip r:embed="rId5">
            <a:extLst>
              <a:ext uri="{28A0092B-C50C-407E-A947-70E740481C1C}">
                <a14:useLocalDpi xmlns:a14="http://schemas.microsoft.com/office/drawing/2010/main" val="0"/>
              </a:ext>
            </a:extLst>
          </a:blip>
          <a:srcRect t="15700" b="15340"/>
          <a:stretch>
            <a:fillRect/>
          </a:stretch>
        </p:blipFill>
        <p:spPr bwMode="auto">
          <a:xfrm>
            <a:off x="6268963" y="2462849"/>
            <a:ext cx="2367037" cy="1649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77888" y="2433637"/>
            <a:ext cx="2604512" cy="167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2645" y="4367173"/>
            <a:ext cx="2687112" cy="188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8952" y="4367173"/>
            <a:ext cx="2227204" cy="188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68721" y="4357488"/>
            <a:ext cx="2367308" cy="1895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77889" y="4357487"/>
            <a:ext cx="2604511" cy="1895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p:cNvSpPr/>
          <p:nvPr/>
        </p:nvSpPr>
        <p:spPr>
          <a:xfrm>
            <a:off x="3399757" y="6435623"/>
            <a:ext cx="6913286" cy="400110"/>
          </a:xfrm>
          <a:prstGeom prst="rect">
            <a:avLst/>
          </a:prstGeom>
        </p:spPr>
        <p:txBody>
          <a:bodyPr wrap="square">
            <a:spAutoFit/>
          </a:bodyPr>
          <a:lstStyle/>
          <a:p>
            <a:pPr algn="ctr"/>
            <a:r>
              <a:rPr lang="en-US" sz="2000" dirty="0" err="1" smtClean="0">
                <a:latin typeface="Cambria" panose="02040503050406030204" pitchFamily="18" charset="0"/>
                <a:ea typeface="Cambria" panose="02040503050406030204" pitchFamily="18" charset="0"/>
              </a:rPr>
              <a:t>Hình</a:t>
            </a:r>
            <a:r>
              <a:rPr lang="en-US" sz="2000" dirty="0" smtClean="0">
                <a:latin typeface="Cambria" panose="02040503050406030204" pitchFamily="18" charset="0"/>
                <a:ea typeface="Cambria" panose="02040503050406030204" pitchFamily="18" charset="0"/>
              </a:rPr>
              <a:t> 5. </a:t>
            </a:r>
            <a:r>
              <a:rPr lang="en-US" sz="2000" dirty="0" err="1" smtClean="0">
                <a:latin typeface="Cambria" panose="02040503050406030204" pitchFamily="18" charset="0"/>
                <a:ea typeface="Cambria" panose="02040503050406030204" pitchFamily="18" charset="0"/>
              </a:rPr>
              <a:t>Một</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số</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ứng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dụng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của</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công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nghệ</a:t>
            </a:r>
            <a:r>
              <a:rPr lang="en-US" sz="2000" dirty="0" smtClean="0">
                <a:latin typeface="Cambria" panose="02040503050406030204" pitchFamily="18" charset="0"/>
                <a:ea typeface="Cambria" panose="02040503050406030204" pitchFamily="18" charset="0"/>
              </a:rPr>
              <a:t> in 3D </a:t>
            </a:r>
            <a:r>
              <a:rPr lang="en-US" sz="2000" dirty="0" err="1" smtClean="0">
                <a:latin typeface="Cambria" panose="02040503050406030204" pitchFamily="18" charset="0"/>
                <a:ea typeface="Cambria" panose="02040503050406030204" pitchFamily="18" charset="0"/>
              </a:rPr>
              <a:t>trong</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đời</a:t>
            </a:r>
            <a:r>
              <a:rPr lang="en-US" sz="2000" dirty="0" smtClean="0">
                <a:latin typeface="Cambria" panose="02040503050406030204" pitchFamily="18" charset="0"/>
                <a:ea typeface="Cambria" panose="02040503050406030204" pitchFamily="18" charset="0"/>
              </a:rPr>
              <a:t> </a:t>
            </a:r>
            <a:r>
              <a:rPr lang="en-US" sz="2000" dirty="0" err="1" smtClean="0">
                <a:latin typeface="Cambria" panose="02040503050406030204" pitchFamily="18" charset="0"/>
                <a:ea typeface="Cambria" panose="02040503050406030204" pitchFamily="18" charset="0"/>
              </a:rPr>
              <a:t>sống</a:t>
            </a:r>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64134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11990F-4BF0-54A3-60DE-5A01F7D3C0DC}"/>
              </a:ext>
            </a:extLst>
          </p:cNvPr>
          <p:cNvSpPr/>
          <p:nvPr/>
        </p:nvSpPr>
        <p:spPr>
          <a:xfrm>
            <a:off x="0" y="0"/>
            <a:ext cx="6096000" cy="2371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5A9045-492D-0BCD-2764-6DF30C16A6CD}"/>
              </a:ext>
            </a:extLst>
          </p:cNvPr>
          <p:cNvSpPr/>
          <p:nvPr/>
        </p:nvSpPr>
        <p:spPr>
          <a:xfrm>
            <a:off x="0" y="0"/>
            <a:ext cx="12192000" cy="71379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825114DF-7015-A4E5-3570-B3B4D50A1F54}"/>
              </a:ext>
            </a:extLst>
          </p:cNvPr>
          <p:cNvSpPr/>
          <p:nvPr/>
        </p:nvSpPr>
        <p:spPr>
          <a:xfrm>
            <a:off x="264516" y="322987"/>
            <a:ext cx="6134646" cy="484632"/>
          </a:xfrm>
          <a:prstGeom prst="homePlate">
            <a:avLst/>
          </a:prstGeom>
          <a:solidFill>
            <a:srgbClr val="1584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15">
            <a:extLst>
              <a:ext uri="{FF2B5EF4-FFF2-40B4-BE49-F238E27FC236}">
                <a16:creationId xmlns:a16="http://schemas.microsoft.com/office/drawing/2014/main" id="{79B26C9F-381B-B38A-0256-05516E21BF35}"/>
              </a:ext>
            </a:extLst>
          </p:cNvPr>
          <p:cNvSpPr>
            <a:spLocks noChangeArrowheads="1"/>
          </p:cNvSpPr>
          <p:nvPr/>
        </p:nvSpPr>
        <p:spPr bwMode="auto">
          <a:xfrm>
            <a:off x="568960" y="322987"/>
            <a:ext cx="717296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GB" sz="2500" b="1" dirty="0" smtClean="0">
                <a:solidFill>
                  <a:schemeClr val="bg1"/>
                </a:solidFill>
                <a:latin typeface="Cambria" panose="02040503050406030204" pitchFamily="18" charset="0"/>
                <a:ea typeface="Cambria" panose="02040503050406030204" pitchFamily="18" charset="0"/>
                <a:cs typeface="Arial" panose="020B0604020202020204" pitchFamily="34" charset="0"/>
              </a:rPr>
              <a:t>III. ỨNG DỤNG CỦA CÔNG NGHỆ IN 3D</a:t>
            </a:r>
            <a:endParaRPr lang="en-US" sz="25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cxnSp>
        <p:nvCxnSpPr>
          <p:cNvPr id="12" name="Straight Connector 11">
            <a:extLst>
              <a:ext uri="{FF2B5EF4-FFF2-40B4-BE49-F238E27FC236}">
                <a16:creationId xmlns:a16="http://schemas.microsoft.com/office/drawing/2014/main" id="{59FF3DBA-E58D-F129-E10A-6CF6F99991C5}"/>
              </a:ext>
            </a:extLst>
          </p:cNvPr>
          <p:cNvCxnSpPr>
            <a:cxnSpLocks/>
          </p:cNvCxnSpPr>
          <p:nvPr/>
        </p:nvCxnSpPr>
        <p:spPr>
          <a:xfrm>
            <a:off x="264516" y="965200"/>
            <a:ext cx="11317884" cy="0"/>
          </a:xfrm>
          <a:prstGeom prst="line">
            <a:avLst/>
          </a:prstGeom>
          <a:ln w="38100">
            <a:solidFill>
              <a:srgbClr val="15848B"/>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CCD50FD-6889-4AB8-A389-0A435EBB1A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6571" t="40808" r="16364" b="43636"/>
          <a:stretch/>
        </p:blipFill>
        <p:spPr>
          <a:xfrm>
            <a:off x="9321735" y="279956"/>
            <a:ext cx="2385356" cy="563116"/>
          </a:xfrm>
          <a:prstGeom prst="rect">
            <a:avLst/>
          </a:prstGeom>
        </p:spPr>
      </p:pic>
      <p:sp>
        <p:nvSpPr>
          <p:cNvPr id="21" name="Content Placeholder 2"/>
          <p:cNvSpPr>
            <a:spLocks noGrp="1"/>
          </p:cNvSpPr>
          <p:nvPr>
            <p:ph idx="1"/>
          </p:nvPr>
        </p:nvSpPr>
        <p:spPr>
          <a:xfrm>
            <a:off x="286294" y="954951"/>
            <a:ext cx="11420797" cy="1612299"/>
          </a:xfrm>
        </p:spPr>
        <p:txBody>
          <a:bodyPr>
            <a:noAutofit/>
          </a:bodyPr>
          <a:lstStyle/>
          <a:p>
            <a:pPr marL="0" indent="0" algn="just">
              <a:lnSpc>
                <a:spcPct val="100000"/>
              </a:lnSpc>
              <a:spcBef>
                <a:spcPts val="0"/>
              </a:spcBef>
              <a:spcAft>
                <a:spcPts val="600"/>
              </a:spcAft>
              <a:buNone/>
            </a:pPr>
            <a:r>
              <a:rPr lang="en-US" sz="2000" b="1" dirty="0" smtClean="0">
                <a:latin typeface="Cambria" panose="02040503050406030204" pitchFamily="18" charset="0"/>
                <a:ea typeface="Cambria" panose="02040503050406030204" pitchFamily="18" charset="0"/>
                <a:cs typeface="Times New Roman" panose="02020603050405020304" pitchFamily="18" charset="0"/>
              </a:rPr>
              <a:t>2.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Ứng</a:t>
            </a:r>
            <a:r>
              <a:rPr lang="en-US" sz="2000" b="1" dirty="0" smtClean="0">
                <a:latin typeface="Cambria" panose="02040503050406030204" pitchFamily="18" charset="0"/>
                <a:ea typeface="Cambria" panose="02040503050406030204" pitchFamily="18" charset="0"/>
                <a:cs typeface="Times New Roman" panose="02020603050405020304" pitchFamily="18" charset="0"/>
              </a:rPr>
              <a:t> dung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công</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nghệ</a:t>
            </a:r>
            <a:r>
              <a:rPr lang="en-US" sz="2000" b="1" dirty="0" smtClean="0">
                <a:latin typeface="Cambria" panose="02040503050406030204" pitchFamily="18" charset="0"/>
                <a:ea typeface="Cambria" panose="02040503050406030204" pitchFamily="18" charset="0"/>
                <a:cs typeface="Times New Roman" panose="02020603050405020304" pitchFamily="18" charset="0"/>
              </a:rPr>
              <a:t> in 3D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trong</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công</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nghiệp</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đóng</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tàu</a:t>
            </a:r>
            <a:r>
              <a:rPr lang="en-US" sz="2000" b="1" dirty="0" smtClean="0">
                <a:latin typeface="Cambria" panose="02040503050406030204" pitchFamily="18" charset="0"/>
                <a:ea typeface="Cambria" panose="02040503050406030204" pitchFamily="18" charset="0"/>
                <a:cs typeface="Times New Roman" panose="02020603050405020304" pitchFamily="18" charset="0"/>
              </a:rPr>
              <a:t>.</a:t>
            </a:r>
          </a:p>
          <a:p>
            <a:pPr marL="0" indent="0" algn="just">
              <a:lnSpc>
                <a:spcPct val="100000"/>
              </a:lnSpc>
              <a:spcBef>
                <a:spcPts val="0"/>
              </a:spcBef>
              <a:spcAft>
                <a:spcPts val="600"/>
              </a:spcAft>
              <a:buNone/>
            </a:pPr>
            <a:r>
              <a:rPr lang="en-US" sz="2000" b="1" dirty="0" smtClean="0">
                <a:latin typeface="Cambria" panose="02040503050406030204" pitchFamily="18" charset="0"/>
                <a:ea typeface="Cambria" panose="02040503050406030204" pitchFamily="18" charset="0"/>
                <a:cs typeface="Times New Roman" panose="02020603050405020304" pitchFamily="18" charset="0"/>
              </a:rPr>
              <a:t>a. In 3D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nguyên</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khối</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sản</a:t>
            </a:r>
            <a:r>
              <a:rPr lang="en-US" sz="2000" b="1"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err="1" smtClean="0">
                <a:latin typeface="Cambria" panose="02040503050406030204" pitchFamily="18" charset="0"/>
                <a:ea typeface="Cambria" panose="02040503050406030204" pitchFamily="18" charset="0"/>
                <a:cs typeface="Times New Roman" panose="02020603050405020304" pitchFamily="18" charset="0"/>
              </a:rPr>
              <a:t>phẩm</a:t>
            </a:r>
            <a:endParaRPr lang="en-US" sz="2000" b="1" dirty="0" smtClean="0">
              <a:latin typeface="Cambria" panose="02040503050406030204" pitchFamily="18" charset="0"/>
              <a:ea typeface="Cambria" panose="02040503050406030204" pitchFamily="18" charset="0"/>
              <a:cs typeface="Times New Roman" panose="02020603050405020304" pitchFamily="18" charset="0"/>
            </a:endParaRPr>
          </a:p>
          <a:p>
            <a:pPr algn="just">
              <a:lnSpc>
                <a:spcPct val="100000"/>
              </a:lnSpc>
              <a:spcBef>
                <a:spcPts val="600"/>
              </a:spcBef>
              <a:spcAft>
                <a:spcPts val="600"/>
              </a:spcAft>
              <a:buFont typeface="Wingdings" panose="05000000000000000000" pitchFamily="2" charset="2"/>
              <a:buChar char="Ø"/>
            </a:pP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Trên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thế</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giới</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đã</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và</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đang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từng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bước</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áp</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dụng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công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nghệ</a:t>
            </a:r>
            <a:r>
              <a:rPr lang="en-US" sz="2000" dirty="0" smtClean="0">
                <a:latin typeface="Cambria" panose="02040503050406030204" pitchFamily="18" charset="0"/>
                <a:ea typeface="Cambria" panose="02040503050406030204" pitchFamily="18" charset="0"/>
                <a:cs typeface="Times New Roman" panose="02020603050405020304" pitchFamily="18" charset="0"/>
              </a:rPr>
              <a:t> in 3D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vào</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trong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ngành</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đóng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tàu</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đây</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là</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hướng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đi</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mới</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trong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công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nghiệp</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đóng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tàu</a:t>
            </a:r>
            <a:r>
              <a:rPr lang="en-US" sz="2000" dirty="0" smtClean="0">
                <a:latin typeface="Cambria" panose="02040503050406030204" pitchFamily="18" charset="0"/>
                <a:ea typeface="Cambria" panose="02040503050406030204" pitchFamily="18" charset="0"/>
                <a:cs typeface="Times New Roman" panose="02020603050405020304" pitchFamily="18" charset="0"/>
              </a:rPr>
              <a:t>.</a:t>
            </a:r>
          </a:p>
          <a:p>
            <a:pPr algn="just">
              <a:lnSpc>
                <a:spcPct val="100000"/>
              </a:lnSpc>
              <a:spcBef>
                <a:spcPts val="600"/>
              </a:spcBef>
              <a:spcAft>
                <a:spcPts val="600"/>
              </a:spcAft>
              <a:buFont typeface="Wingdings" panose="05000000000000000000" pitchFamily="2" charset="2"/>
              <a:buChar char="Ø"/>
            </a:pPr>
            <a:endParaRPr lang="en-US" sz="2000" dirty="0">
              <a:latin typeface="Cambria" panose="02040503050406030204" pitchFamily="18" charset="0"/>
              <a:ea typeface="Cambria" panose="02040503050406030204" pitchFamily="18" charset="0"/>
              <a:cs typeface="Times New Roman" panose="02020603050405020304" pitchFamily="18" charset="0"/>
            </a:endParaRPr>
          </a:p>
        </p:txBody>
      </p:sp>
      <p:pic>
        <p:nvPicPr>
          <p:cNvPr id="25" name="Picture 292" descr="WAAMpell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594" y="2567251"/>
            <a:ext cx="4957507" cy="3223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 descr="https://www.3dnatives.com/en/wp-content/uploads/sites/2/boat_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2300" y="2468698"/>
            <a:ext cx="5120338" cy="3281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Content Placeholder 2"/>
          <p:cNvSpPr txBox="1">
            <a:spLocks/>
          </p:cNvSpPr>
          <p:nvPr/>
        </p:nvSpPr>
        <p:spPr>
          <a:xfrm>
            <a:off x="568960" y="5945701"/>
            <a:ext cx="5006340" cy="9592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000" dirty="0" err="1" smtClean="0">
                <a:latin typeface="Cambria" panose="02040503050406030204" pitchFamily="18" charset="0"/>
                <a:ea typeface="Cambria" panose="02040503050406030204" pitchFamily="18" charset="0"/>
                <a:cs typeface="Times New Roman" panose="02020603050405020304" pitchFamily="18" charset="0"/>
              </a:rPr>
              <a:t>Hình</a:t>
            </a:r>
            <a:r>
              <a:rPr lang="en-US" sz="2000" dirty="0" smtClean="0">
                <a:latin typeface="Cambria" panose="02040503050406030204" pitchFamily="18" charset="0"/>
                <a:ea typeface="Cambria" panose="02040503050406030204" pitchFamily="18" charset="0"/>
                <a:cs typeface="Times New Roman" panose="02020603050405020304" pitchFamily="18" charset="0"/>
              </a:rPr>
              <a:t> 6. In 3D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chân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vịt</a:t>
            </a:r>
            <a:r>
              <a:rPr lang="en-US" sz="2000" dirty="0" smtClean="0">
                <a:latin typeface="Cambria" panose="02040503050406030204" pitchFamily="18" charset="0"/>
                <a:ea typeface="Cambria" panose="02040503050406030204" pitchFamily="18" charset="0"/>
                <a:cs typeface="Times New Roman" panose="02020603050405020304" pitchFamily="18" charset="0"/>
              </a:rPr>
              <a:t> WAAM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nặng</a:t>
            </a:r>
            <a:r>
              <a:rPr lang="en-US" sz="2000" dirty="0" smtClean="0">
                <a:latin typeface="Cambria" panose="02040503050406030204" pitchFamily="18" charset="0"/>
                <a:ea typeface="Cambria" panose="02040503050406030204" pitchFamily="18" charset="0"/>
                <a:cs typeface="Times New Roman" panose="02020603050405020304" pitchFamily="18" charset="0"/>
              </a:rPr>
              <a:t> 180kg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và</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đường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kính</a:t>
            </a:r>
            <a:r>
              <a:rPr lang="en-US" sz="2000" dirty="0" smtClean="0">
                <a:latin typeface="Cambria" panose="02040503050406030204" pitchFamily="18" charset="0"/>
                <a:ea typeface="Cambria" panose="02040503050406030204" pitchFamily="18" charset="0"/>
                <a:cs typeface="Times New Roman" panose="02020603050405020304" pitchFamily="18" charset="0"/>
              </a:rPr>
              <a:t> 1.3m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vật</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liệu</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hợp</a:t>
            </a:r>
            <a:r>
              <a:rPr lang="en-US" sz="2000" dirty="0" smtClean="0">
                <a:latin typeface="Cambria" panose="02040503050406030204" pitchFamily="18" charset="0"/>
                <a:ea typeface="Cambria" panose="02040503050406030204" pitchFamily="18" charset="0"/>
                <a:cs typeface="Times New Roman" panose="02020603050405020304" pitchFamily="18" charset="0"/>
              </a:rPr>
              <a:t> kim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đồng</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tại</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Damen</a:t>
            </a:r>
            <a:r>
              <a:rPr lang="en-US" sz="2000" dirty="0" smtClean="0">
                <a:latin typeface="Cambria" panose="02040503050406030204" pitchFamily="18" charset="0"/>
                <a:ea typeface="Cambria" panose="02040503050406030204" pitchFamily="18" charset="0"/>
                <a:cs typeface="Times New Roman" panose="02020603050405020304" pitchFamily="18" charset="0"/>
              </a:rPr>
              <a:t> Shipyards Group</a:t>
            </a:r>
            <a:endParaRPr lang="en-US" sz="2000" dirty="0">
              <a:latin typeface="Cambria" panose="02040503050406030204" pitchFamily="18" charset="0"/>
              <a:ea typeface="Cambria" panose="02040503050406030204" pitchFamily="18" charset="0"/>
              <a:cs typeface="Times New Roman" panose="02020603050405020304" pitchFamily="18" charset="0"/>
            </a:endParaRPr>
          </a:p>
        </p:txBody>
      </p:sp>
      <p:sp>
        <p:nvSpPr>
          <p:cNvPr id="28" name="Content Placeholder 2"/>
          <p:cNvSpPr txBox="1">
            <a:spLocks/>
          </p:cNvSpPr>
          <p:nvPr/>
        </p:nvSpPr>
        <p:spPr>
          <a:xfrm>
            <a:off x="6068057" y="5890749"/>
            <a:ext cx="5639034" cy="9592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00000"/>
              </a:lnSpc>
              <a:spcBef>
                <a:spcPts val="0"/>
              </a:spcBef>
              <a:buNone/>
            </a:pPr>
            <a:r>
              <a:rPr lang="en-US" sz="2000" dirty="0" err="1" smtClean="0">
                <a:latin typeface="Cambria" panose="02040503050406030204" pitchFamily="18" charset="0"/>
                <a:ea typeface="Cambria" panose="02040503050406030204" pitchFamily="18" charset="0"/>
                <a:cs typeface="Times New Roman" panose="02020603050405020304" pitchFamily="18" charset="0"/>
              </a:rPr>
              <a:t>Hình</a:t>
            </a:r>
            <a:r>
              <a:rPr lang="en-US" sz="2000" dirty="0" smtClean="0">
                <a:latin typeface="Cambria" panose="02040503050406030204" pitchFamily="18" charset="0"/>
                <a:ea typeface="Cambria" panose="02040503050406030204" pitchFamily="18" charset="0"/>
                <a:cs typeface="Times New Roman" panose="02020603050405020304" pitchFamily="18" charset="0"/>
              </a:rPr>
              <a:t> 7. Cano 3Dirigo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có</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chiều</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dài</a:t>
            </a:r>
            <a:r>
              <a:rPr lang="en-US" sz="2000" dirty="0" smtClean="0">
                <a:latin typeface="Cambria" panose="02040503050406030204" pitchFamily="18" charset="0"/>
                <a:ea typeface="Cambria" panose="02040503050406030204" pitchFamily="18" charset="0"/>
                <a:cs typeface="Times New Roman" panose="02020603050405020304" pitchFamily="18" charset="0"/>
              </a:rPr>
              <a:t> 7,62m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nặng</a:t>
            </a:r>
            <a:r>
              <a:rPr lang="en-US" sz="2000" dirty="0" smtClean="0">
                <a:latin typeface="Cambria" panose="02040503050406030204" pitchFamily="18" charset="0"/>
                <a:ea typeface="Cambria" panose="02040503050406030204" pitchFamily="18" charset="0"/>
                <a:cs typeface="Times New Roman" panose="02020603050405020304" pitchFamily="18" charset="0"/>
              </a:rPr>
              <a:t> 2,2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tấn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đã</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được</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a:latin typeface="Cambria" panose="02040503050406030204" pitchFamily="18" charset="0"/>
                <a:ea typeface="Cambria" panose="02040503050406030204" pitchFamily="18" charset="0"/>
                <a:cs typeface="Times New Roman" panose="02020603050405020304" pitchFamily="18" charset="0"/>
              </a:rPr>
              <a:t>in 3D </a:t>
            </a:r>
            <a:r>
              <a:rPr lang="en-US" sz="2000" dirty="0" err="1">
                <a:latin typeface="Cambria" panose="02040503050406030204" pitchFamily="18" charset="0"/>
                <a:ea typeface="Cambria" panose="02040503050406030204" pitchFamily="18" charset="0"/>
                <a:cs typeface="Times New Roman" panose="02020603050405020304" pitchFamily="18" charset="0"/>
              </a:rPr>
              <a:t>trong</a:t>
            </a:r>
            <a:r>
              <a:rPr lang="en-US" sz="2000" dirty="0" smtClean="0">
                <a:latin typeface="Cambria" panose="02040503050406030204" pitchFamily="18" charset="0"/>
                <a:ea typeface="Cambria" panose="02040503050406030204" pitchFamily="18" charset="0"/>
                <a:cs typeface="Times New Roman" panose="02020603050405020304" pitchFamily="18" charset="0"/>
              </a:rPr>
              <a:t> 72h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từ</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máy</a:t>
            </a:r>
            <a:r>
              <a:rPr lang="en-US" sz="2000" dirty="0" smtClean="0">
                <a:latin typeface="Cambria" panose="02040503050406030204" pitchFamily="18" charset="0"/>
                <a:ea typeface="Cambria" panose="02040503050406030204" pitchFamily="18" charset="0"/>
                <a:cs typeface="Times New Roman" panose="02020603050405020304" pitchFamily="18" charset="0"/>
              </a:rPr>
              <a:t> in 3D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lớn</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nhất</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thế</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dirty="0" err="1">
                <a:latin typeface="Cambria" panose="02040503050406030204" pitchFamily="18" charset="0"/>
                <a:ea typeface="Cambria" panose="02040503050406030204" pitchFamily="18" charset="0"/>
                <a:cs typeface="Times New Roman" panose="02020603050405020304" pitchFamily="18" charset="0"/>
              </a:rPr>
              <a:t>giới</a:t>
            </a:r>
            <a:r>
              <a:rPr lang="en-US" sz="2000" dirty="0">
                <a:latin typeface="Cambria" panose="02040503050406030204" pitchFamily="18" charset="0"/>
                <a:ea typeface="Cambria" panose="02040503050406030204" pitchFamily="18" charset="0"/>
                <a:cs typeface="Times New Roman" panose="02020603050405020304" pitchFamily="18" charset="0"/>
              </a:rPr>
              <a:t> ở </a:t>
            </a:r>
            <a:r>
              <a:rPr lang="en-US" sz="2000" dirty="0" err="1">
                <a:latin typeface="Cambria" panose="02040503050406030204" pitchFamily="18" charset="0"/>
                <a:ea typeface="Cambria" panose="02040503050406030204" pitchFamily="18" charset="0"/>
                <a:cs typeface="Times New Roman" panose="02020603050405020304" pitchFamily="18" charset="0"/>
              </a:rPr>
              <a:t>Trường</a:t>
            </a:r>
            <a:r>
              <a:rPr lang="en-US" sz="2000" dirty="0">
                <a:latin typeface="Cambria" panose="02040503050406030204" pitchFamily="18" charset="0"/>
                <a:ea typeface="Cambria" panose="02040503050406030204" pitchFamily="18" charset="0"/>
                <a:cs typeface="Times New Roman" panose="02020603050405020304" pitchFamily="18" charset="0"/>
              </a:rPr>
              <a:t> The University of Maine </a:t>
            </a:r>
            <a:r>
              <a:rPr lang="en-US" sz="2000" dirty="0" err="1" smtClean="0">
                <a:latin typeface="Cambria" panose="02040503050406030204" pitchFamily="18" charset="0"/>
                <a:ea typeface="Cambria" panose="02040503050406030204" pitchFamily="18" charset="0"/>
                <a:cs typeface="Times New Roman" panose="02020603050405020304" pitchFamily="18" charset="0"/>
              </a:rPr>
              <a:t>Mỹ</a:t>
            </a:r>
            <a:r>
              <a:rPr lang="en-US" sz="2000" dirty="0" smtClean="0">
                <a:latin typeface="Cambria" panose="02040503050406030204" pitchFamily="18" charset="0"/>
                <a:ea typeface="Cambria" panose="02040503050406030204" pitchFamily="18" charset="0"/>
                <a:cs typeface="Times New Roman" panose="02020603050405020304" pitchFamily="18" charset="0"/>
              </a:rPr>
              <a:t>.</a:t>
            </a:r>
            <a:endParaRPr lang="en-US" sz="2000" dirty="0">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2174596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5378</TotalTime>
  <Words>3827</Words>
  <Application>Microsoft Office PowerPoint</Application>
  <PresentationFormat>Widescreen</PresentationFormat>
  <Paragraphs>174</Paragraphs>
  <Slides>19</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宋体</vt:lpstr>
      <vt:lpstr>Arial</vt:lpstr>
      <vt:lpstr>Britannic Bold</vt:lpstr>
      <vt:lpstr>Calibri</vt:lpstr>
      <vt:lpstr>Calibri Light</vt:lpstr>
      <vt:lpstr>Cambria</vt:lpstr>
      <vt:lpstr>Roboto Black</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ĐẠI HỌC GIAO THÔNG VẬN TẢI THÀNH PHỐ HỒ CHÍ MINH HỘI NGHỊ CÁN BỘ, CÔNG CHỨC, VIÊN CHỨC</dc:title>
  <dc:creator>Khoan Nguyen</dc:creator>
  <cp:lastModifiedBy>Administrator</cp:lastModifiedBy>
  <cp:revision>485</cp:revision>
  <cp:lastPrinted>2024-08-11T09:57:29Z</cp:lastPrinted>
  <dcterms:created xsi:type="dcterms:W3CDTF">2021-11-26T15:20:10Z</dcterms:created>
  <dcterms:modified xsi:type="dcterms:W3CDTF">2024-08-11T10:09:13Z</dcterms:modified>
</cp:coreProperties>
</file>